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07367E-EF35-44B2-90C4-73D964D26815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49CD04-1C95-4BCE-88DA-9565874B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4140211-267B-4DE2-BC20-4BE4832B4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9464940" cy="882119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Вера Николаевна Беляева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BDB068-62F5-4201-A090-C6EEDA221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109" y="339970"/>
            <a:ext cx="9567135" cy="458548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МБУ ДО ППМС-Центр «Ступени»</a:t>
            </a:r>
            <a:br>
              <a:rPr lang="ru-RU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дисграфии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дислексии у младших школьников»</a:t>
            </a:r>
            <a:r>
              <a:rPr lang="ru-RU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953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3B26A1-0797-4474-87C3-FD00826D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690"/>
            <a:ext cx="10515600" cy="56774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Оптическая </a:t>
            </a:r>
            <a:r>
              <a:rPr lang="ru-RU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дисграфия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88A6DFC-00A6-465C-A955-3F04EAF9228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1915671"/>
              </p:ext>
            </p:extLst>
          </p:nvPr>
        </p:nvGraphicFramePr>
        <p:xfrm>
          <a:off x="496453" y="1734268"/>
          <a:ext cx="11169073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3395">
                  <a:extLst>
                    <a:ext uri="{9D8B030D-6E8A-4147-A177-3AD203B41FA5}">
                      <a16:colId xmlns="" xmlns:a16="http://schemas.microsoft.com/office/drawing/2014/main" val="86153860"/>
                    </a:ext>
                  </a:extLst>
                </a:gridCol>
                <a:gridCol w="4595678">
                  <a:extLst>
                    <a:ext uri="{9D8B030D-6E8A-4147-A177-3AD203B41FA5}">
                      <a16:colId xmlns="" xmlns:a16="http://schemas.microsoft.com/office/drawing/2014/main" val="3181809252"/>
                    </a:ext>
                  </a:extLst>
                </a:gridCol>
              </a:tblGrid>
              <a:tr h="2889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Замена букв по принципу оптического сходства и искаженное их написание: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2789785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ошибок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313193994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1.Состоящих из одинаковых элементов, но различно расположенных в пространстве (в-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д,т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-ш, а-б).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а-б (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24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048950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2.Включающих одинаковые элементы, но отличающихся дополнительными элементами (и-ш, п-т, х-ж, л-м, о-а, ш-щ).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о- а; ш-щ (но – на,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</a:t>
                      </a:r>
                      <a:r>
                        <a:rPr lang="ru-RU" sz="24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4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льшу</a:t>
                      </a:r>
                      <a:r>
                        <a:rPr lang="ru-RU" sz="24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зуби</a:t>
                      </a:r>
                      <a:r>
                        <a:rPr lang="ru-RU" sz="24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76546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1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1F7F38-C64E-45C7-9E1D-42903526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093"/>
          </a:xfrm>
        </p:spPr>
        <p:txBody>
          <a:bodyPr>
            <a:normAutofit fontScale="90000"/>
          </a:bodyPr>
          <a:lstStyle/>
          <a:p>
            <a:r>
              <a:rPr lang="ru-RU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Дизорфография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775DC9EB-AFCB-4F3F-B6F9-B7F93329E9E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8701204"/>
              </p:ext>
            </p:extLst>
          </p:nvPr>
        </p:nvGraphicFramePr>
        <p:xfrm>
          <a:off x="588818" y="1677037"/>
          <a:ext cx="10515600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8803">
                  <a:extLst>
                    <a:ext uri="{9D8B030D-6E8A-4147-A177-3AD203B41FA5}">
                      <a16:colId xmlns="" xmlns:a16="http://schemas.microsoft.com/office/drawing/2014/main" val="1282268032"/>
                    </a:ext>
                  </a:extLst>
                </a:gridCol>
                <a:gridCol w="4326797">
                  <a:extLst>
                    <a:ext uri="{9D8B030D-6E8A-4147-A177-3AD203B41FA5}">
                      <a16:colId xmlns="" xmlns:a16="http://schemas.microsoft.com/office/drawing/2014/main" val="1768750911"/>
                    </a:ext>
                  </a:extLst>
                </a:gridCol>
              </a:tblGrid>
              <a:tr h="2044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Орфографические ошибки: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13784931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ошибок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3798283422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Заглавная буква в начале предложения, в именах собственных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23439231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Безударные гласные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рмила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л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льшуший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тёнок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47223820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Обозначение мягкости согласных на письме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обез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07998954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Парные согласные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Арбу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85800049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Непроизносимая согласная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63587730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Словарные слова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рковне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чка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8075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BC6D7E-62CC-459C-BEFA-EF9255F2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046" y="4935415"/>
            <a:ext cx="7186245" cy="123092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1C8FC0-4210-4433-A433-6CC8AB50EA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0" y="398585"/>
            <a:ext cx="10011508" cy="4173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игр: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Предупреждение ошибок письма на уровни буквы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Игра «Волшебная буква»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Игра «На что похожа буква?»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Упражнение «Демонстрация букв в разном положении»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- Определение буквы (написание буквы на спине)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Придумывание слов на данную букву в определенной позиции: начало, середина, конец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-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Реконструирование букв.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1AA8AE-D9B2-455B-B037-CF5880C4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85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Предупреждение ошибок письма на уровне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слога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E067F48-982D-4396-8164-0B5FB664C6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8891" y="870894"/>
            <a:ext cx="10515600" cy="133739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Игра "Живые буквы"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Составление слога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Придумываем слова с данным слогом</a:t>
            </a:r>
            <a:endParaRPr lang="ru-RU" sz="18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Поменяем картинки местами и выясним, какой теперь получился слог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46117CA-B134-414B-9403-8D8ECDC7BFE2}"/>
              </a:ext>
            </a:extLst>
          </p:cNvPr>
          <p:cNvSpPr txBox="1"/>
          <p:nvPr/>
        </p:nvSpPr>
        <p:spPr>
          <a:xfrm>
            <a:off x="323268" y="2141468"/>
            <a:ext cx="609600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Предупреждение ошибок письма на уровне слова.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A4D95CE-A344-4CE6-8EA9-27AE6FF98058}"/>
              </a:ext>
            </a:extLst>
          </p:cNvPr>
          <p:cNvSpPr txBox="1"/>
          <p:nvPr/>
        </p:nvSpPr>
        <p:spPr>
          <a:xfrm>
            <a:off x="838200" y="2462545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Заучивание считалок</a:t>
            </a:r>
          </a:p>
          <a:p>
            <a:pPr marL="285750" indent="-285750"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"Слово рассыпалось"</a:t>
            </a:r>
          </a:p>
          <a:p>
            <a:pPr marL="285750" indent="-285750"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"Потерялась буква"</a:t>
            </a:r>
          </a:p>
          <a:p>
            <a:pPr marL="285750" indent="-285750"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"Кто быстрее, кто больше?"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CCE35DC-5D11-40C0-AC19-DE790D585F86}"/>
              </a:ext>
            </a:extLst>
          </p:cNvPr>
          <p:cNvSpPr txBox="1"/>
          <p:nvPr/>
        </p:nvSpPr>
        <p:spPr>
          <a:xfrm>
            <a:off x="708891" y="3653103"/>
            <a:ext cx="9007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Предупреждение ошибок письма на уровне словосочетания.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638052-6DD8-465F-BAB5-75610143F49F}"/>
              </a:ext>
            </a:extLst>
          </p:cNvPr>
          <p:cNvSpPr txBox="1"/>
          <p:nvPr/>
        </p:nvSpPr>
        <p:spPr>
          <a:xfrm>
            <a:off x="725055" y="3948537"/>
            <a:ext cx="6096000" cy="1633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Сочетание существительных с прилагательными.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Сочетание существительных с глаголами.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Сочетание существительных с числительными.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4373EB5-E169-433C-8628-A49ACF36AE0B}"/>
              </a:ext>
            </a:extLst>
          </p:cNvPr>
          <p:cNvSpPr txBox="1"/>
          <p:nvPr/>
        </p:nvSpPr>
        <p:spPr>
          <a:xfrm>
            <a:off x="249382" y="5034072"/>
            <a:ext cx="11104418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Предупреждение ошибок письма на уровне предложения.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1F7F5AB-DF56-4118-B3CD-C3673FCE2D6C}"/>
              </a:ext>
            </a:extLst>
          </p:cNvPr>
          <p:cNvSpPr txBox="1"/>
          <p:nvPr/>
        </p:nvSpPr>
        <p:spPr>
          <a:xfrm>
            <a:off x="729678" y="5424756"/>
            <a:ext cx="6096000" cy="995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предложений по схемам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 границ предложений в тексте.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04F560-D371-40DD-BABD-EAAFB8B6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«Найдите слова»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="" xmlns:a16="http://schemas.microsoft.com/office/drawing/2014/main" id="{B7CA695E-A4C1-4A8A-A6BD-23B35DB8C28C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3058" y="731838"/>
            <a:ext cx="5776283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8A2330-D2D3-4664-99CE-3A752287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«Составьте как можно больше слов из букв данных слова»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81B0F9E-8EA2-414F-B98F-24CFDD1E7F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ПРОСТОКВАШИНО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ПЕРВОКЛАССНИЦА</a:t>
            </a:r>
          </a:p>
        </p:txBody>
      </p:sp>
    </p:spTree>
    <p:extLst>
      <p:ext uri="{BB962C8B-B14F-4D97-AF65-F5344CB8AC3E}">
        <p14:creationId xmlns:p14="http://schemas.microsoft.com/office/powerpoint/2010/main" val="2815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DF404DBD-668F-40F3-A577-460B76DB2DB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045" y="96981"/>
            <a:ext cx="8511646" cy="638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1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165231" y="175847"/>
            <a:ext cx="5533292" cy="57443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еб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6122" y="1070150"/>
            <a:ext cx="2888344" cy="119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008185" y="2391508"/>
            <a:ext cx="2567354" cy="432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кисточка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ребус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993" y="1090804"/>
            <a:ext cx="2786743" cy="11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5068836" y="2335125"/>
            <a:ext cx="2598058" cy="3611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клей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Рисунок 7" descr="ребус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34325" y="1112559"/>
            <a:ext cx="2654242" cy="106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8652189" y="2307770"/>
            <a:ext cx="2598058" cy="370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краски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Рисунок 9" descr="ребусы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5371" y="2996083"/>
            <a:ext cx="2934461" cy="10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33380" y="4159458"/>
            <a:ext cx="2598058" cy="39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ластик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ребусы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16993" y="2983157"/>
            <a:ext cx="2823262" cy="108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5196114" y="4167831"/>
            <a:ext cx="2598058" cy="39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ручка</a:t>
            </a:r>
            <a:r>
              <a:rPr lang="ru-RU" sz="800" dirty="0" smtClean="0"/>
              <a:t>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800" dirty="0" smtClean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80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Рисунок 13" descr="ребусы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19652" y="3024554"/>
            <a:ext cx="2699891" cy="102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8662236" y="4160574"/>
            <a:ext cx="2598058" cy="39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циркуль</a:t>
            </a:r>
            <a:r>
              <a:rPr lang="ru-RU" sz="800" dirty="0" smtClean="0"/>
              <a:t>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800" dirty="0" smtClean="0"/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80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Рисунок 15" descr="ребусы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778" y="4716026"/>
            <a:ext cx="2875935" cy="119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1042795" y="5998306"/>
            <a:ext cx="2598058" cy="39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обложка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8" name="Рисунок 17" descr="ребусы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40364" y="4839398"/>
            <a:ext cx="2822795" cy="10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153689" y="5932991"/>
            <a:ext cx="2598058" cy="399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линейка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" name="Рисунок 19" descr="ребусы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713649" y="4757336"/>
            <a:ext cx="2684206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одзаголовок 2"/>
          <p:cNvSpPr txBox="1">
            <a:spLocks/>
          </p:cNvSpPr>
          <p:nvPr/>
        </p:nvSpPr>
        <p:spPr>
          <a:xfrm>
            <a:off x="8803474" y="5859304"/>
            <a:ext cx="2598058" cy="307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мел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12847" y="2499244"/>
            <a:ext cx="9567135" cy="179316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B7D6CB-925F-4737-ADDE-0F8FE8632B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398586"/>
            <a:ext cx="10433538" cy="5662246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нарушений речи и письма</a:t>
            </a: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3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Дисграфия</a:t>
            </a:r>
            <a:r>
              <a:rPr lang="ru-RU" spc="1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частичное</a:t>
            </a:r>
            <a:r>
              <a:rPr lang="ru-RU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ru-RU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письма,</a:t>
            </a:r>
            <a:r>
              <a:rPr lang="ru-RU" spc="14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проявляющееся</a:t>
            </a:r>
            <a:r>
              <a:rPr lang="ru-RU" spc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стойких,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повторяющихся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ошибках,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обусловленных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несформированностью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высших психических функций участвующих в процессе письма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Дизорфография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стойкое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письма,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связанное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недостаточной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сформированностью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компонентов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функциональной системы письма и проявляющееся в большом количестве</a:t>
            </a:r>
            <a:r>
              <a:rPr lang="ru-RU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орфографических</a:t>
            </a:r>
            <a:r>
              <a:rPr lang="ru-RU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Дислексия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частичное нарушение процесса чтения, проявляющееся в повторяющихся ошибках стойкого характера.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7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A41C0A-143F-4B88-9B71-F95D99A9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677" y="644769"/>
            <a:ext cx="9409724" cy="7033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7B1F7DB-C7D1-4932-BDE6-8B3AF9AAA3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5785" y="1371600"/>
            <a:ext cx="10269415" cy="47126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анамнезе подавляющего большинства детей с нарушениями чтения и письма обнаруживаются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1. эндогенные факторы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заболевания матери во время беременности: инфекции, интоксикации, токсикозы беременности, различная акушерская патология, родовые травмы, тяжёлые заболевания;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травмы впервые годы жизни;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наследственная предрасположенность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экзогенные факторы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положительной мотивации ребёнка;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недостаточное внимание к развитию речи ребёнка со стороны взрослых;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запущенность.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86" y="164123"/>
            <a:ext cx="8006860" cy="139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1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7E6CF8-02D2-447D-A614-5BB91F0D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062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Диагностические  критерии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дисграфии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дисорфографии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2DE1BF-4171-4C24-B0DD-089CA74B40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6831" y="1770185"/>
            <a:ext cx="10832123" cy="4489937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Обнаружение в письменных работах ребёнка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специфических ошибок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связанных преимущественно с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несоблюдением фонетического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принципа письма.</a:t>
            </a:r>
            <a:endParaRPr lang="ru-RU" sz="2400" b="1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Частотность специфических ошибок 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случае, когда их количество соответствует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неудовлетворительной оценке 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школьным критериям (от 4–5 ошибок в одной работе) , что   означает - ребенок не усваивает программу.</a:t>
            </a:r>
            <a:endParaRPr lang="ru-RU" sz="2400" b="1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3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Стойкость ошибок: 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 должны обнаруживаться практически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письменных работах 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2400" b="1" i="1" dirty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длительного времени</a:t>
            </a:r>
            <a:r>
              <a:rPr lang="ru-RU" sz="2400" b="1" dirty="0"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8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A686F3-9F7E-45D0-83E7-B4802C87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F3209E-0286-4C34-A1CD-F469A19348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7877" y="1123661"/>
            <a:ext cx="11090031" cy="518335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  <a:tabLst>
                <a:tab pos="810260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Фонематическая дислексия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tabLst>
                <a:tab pos="81026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не различает фонемы (звуки), близкие по звучанию и по артикуляции (г-к, з-с, ж-ш), поэтому во время чтения заменяет их; </a:t>
            </a:r>
            <a:endParaRPr lang="ru-RU" sz="24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tabLst>
                <a:tab pos="81026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иногда им трудно сложить вместе два слога, тогда говорят о «побуквенном» чтении.</a:t>
            </a:r>
            <a:endParaRPr lang="ru-RU" sz="24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B6265E6C-5773-4456-9F99-071DD9236001}"/>
              </a:ext>
            </a:extLst>
          </p:cNvPr>
          <p:cNvSpPr txBox="1">
            <a:spLocks/>
          </p:cNvSpPr>
          <p:nvPr/>
        </p:nvSpPr>
        <p:spPr>
          <a:xfrm>
            <a:off x="597877" y="2733963"/>
            <a:ext cx="11090031" cy="37254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>
              <a:lnSpc>
                <a:spcPct val="150000"/>
              </a:lnSpc>
            </a:pP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Семантическая дислексия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(«механическое» чтение)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76213" indent="-176213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читает слова правильно, но не понимает их смысл;</a:t>
            </a:r>
            <a:endParaRPr lang="ru-RU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6213" indent="-176213"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показателем семантической дислексии служит неспособность составить слова и фразы из различных слогов;</a:t>
            </a:r>
            <a:endParaRPr lang="ru-RU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6213" indent="-176213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в других случаях причина кроется в интеллектуальной отсталости ребенка – он не может установить грамматические связи между словами в предложении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EA8A1B7-9461-4416-92F8-54766BE94206}"/>
              </a:ext>
            </a:extLst>
          </p:cNvPr>
          <p:cNvSpPr txBox="1"/>
          <p:nvPr/>
        </p:nvSpPr>
        <p:spPr>
          <a:xfrm>
            <a:off x="1366982" y="365125"/>
            <a:ext cx="874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дислексии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B052B6-B5B3-459B-8EF6-ACBFF34E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D253A6-CA16-45CC-925B-B4C4E0E730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5837" y="316522"/>
            <a:ext cx="10515600" cy="58615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6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дислексии</a:t>
            </a:r>
            <a:endParaRPr lang="ru-RU" sz="36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Оптическая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дислексия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не может распознавать графические изображения (буквы), поэтому не способен научиться читать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Грамматическая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дислексия (самый распространенный вид нарушения)</a:t>
            </a:r>
            <a:endParaRPr lang="ru-RU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306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скудность словарного запаса</a:t>
            </a:r>
            <a:endParaRPr lang="ru-RU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306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ошибки в согласовании падежей 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окончаний</a:t>
            </a:r>
            <a:endParaRPr lang="ru-RU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Мнестической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дислексии</a:t>
            </a:r>
            <a:endParaRPr lang="ru-RU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5306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не понимает, какой звук обозначает та или иная буква, поэтому, не способен овладеть алфавитом</a:t>
            </a:r>
            <a:endParaRPr lang="ru-RU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B4B9FC-F6CF-4567-AE4B-478C7E39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631"/>
            <a:ext cx="10515600" cy="928355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Виды  </a:t>
            </a:r>
            <a:r>
              <a:rPr lang="ru-RU" sz="3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3D1C04-A99E-4002-B851-D48887EFBD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5836" y="914691"/>
            <a:ext cx="9053946" cy="492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Артикуляционно-акустическая </a:t>
            </a:r>
            <a:r>
              <a:rPr lang="ru-RU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дисграфия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C5E28BF4-BB51-4916-9FB7-1567F855BE3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54923522"/>
              </p:ext>
            </p:extLst>
          </p:nvPr>
        </p:nvGraphicFramePr>
        <p:xfrm>
          <a:off x="480291" y="1444337"/>
          <a:ext cx="11185235" cy="506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2908">
                  <a:extLst>
                    <a:ext uri="{9D8B030D-6E8A-4147-A177-3AD203B41FA5}">
                      <a16:colId xmlns="" xmlns:a16="http://schemas.microsoft.com/office/drawing/2014/main" val="2189810257"/>
                    </a:ext>
                  </a:extLst>
                </a:gridCol>
                <a:gridCol w="4602327">
                  <a:extLst>
                    <a:ext uri="{9D8B030D-6E8A-4147-A177-3AD203B41FA5}">
                      <a16:colId xmlns="" xmlns:a16="http://schemas.microsoft.com/office/drawing/2014/main" val="1864146253"/>
                    </a:ext>
                  </a:extLst>
                </a:gridCol>
              </a:tblGrid>
              <a:tr h="7508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Замена и пропуски букв по принципу сходства соответствующих им звуков: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3639410706"/>
                  </a:ext>
                </a:extLst>
              </a:tr>
              <a:tr h="75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ошибок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807139815"/>
                  </a:ext>
                </a:extLst>
              </a:tr>
              <a:tr h="750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1.Замены мягких согласных соответствующими твёрдыми(и наоборот).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 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л</a:t>
                      </a:r>
                      <a:r>
                        <a:rPr lang="ru-RU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 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чик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балшу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с</a:t>
                      </a:r>
                      <a:r>
                        <a:rPr lang="ru-RU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85150596"/>
                  </a:ext>
                </a:extLst>
              </a:tr>
              <a:tr h="1270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2.Разнообразные замены в группах свистящих 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с,з,ц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шипящих (ш, ж, ч, щ, з,) звуков.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ёжик -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2701383678"/>
                  </a:ext>
                </a:extLst>
              </a:tr>
              <a:tr h="615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3.Замены гласных звуков.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а-я (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прогон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ю-ё (</a:t>
                      </a:r>
                      <a:r>
                        <a:rPr lang="ru-RU" sz="28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жики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371725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2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03F545-C8CD-43CC-9594-0728D48F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954"/>
            <a:ext cx="10515600" cy="113687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Дисграфия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почве нарушения языкового анализа и синтеза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i="1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8D097DBE-1797-443E-BF07-F6EB1342E32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83108663"/>
              </p:ext>
            </p:extLst>
          </p:nvPr>
        </p:nvGraphicFramePr>
        <p:xfrm>
          <a:off x="166255" y="1145867"/>
          <a:ext cx="11868727" cy="557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7418">
                  <a:extLst>
                    <a:ext uri="{9D8B030D-6E8A-4147-A177-3AD203B41FA5}">
                      <a16:colId xmlns="" xmlns:a16="http://schemas.microsoft.com/office/drawing/2014/main" val="1635355841"/>
                    </a:ext>
                  </a:extLst>
                </a:gridCol>
                <a:gridCol w="4701309">
                  <a:extLst>
                    <a:ext uri="{9D8B030D-6E8A-4147-A177-3AD203B41FA5}">
                      <a16:colId xmlns="" xmlns:a16="http://schemas.microsoft.com/office/drawing/2014/main" val="1567779003"/>
                    </a:ext>
                  </a:extLst>
                </a:gridCol>
              </a:tblGrid>
              <a:tr h="5539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Искажение звуко-слоговой структуры слов и нарушение границ между словами (предложениями):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91891946"/>
                  </a:ext>
                </a:extLst>
              </a:tr>
              <a:tr h="66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ошибок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582693485"/>
                  </a:ext>
                </a:extLst>
              </a:tr>
              <a:tr h="106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1.Пропуски гласных и согласных букв в словах.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кнгу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(кн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ма), баки (ба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(дела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радга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(рад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цлая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(ц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лая), чрез (ч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огорд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(огор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смлый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(см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лый)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3842234"/>
                  </a:ext>
                </a:extLst>
              </a:tr>
              <a:tr h="34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2.Добавление лишних букв.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Кло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73133990"/>
                  </a:ext>
                </a:extLst>
              </a:tr>
              <a:tr h="34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3.Перестановка букв.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раю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проиграю,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кролик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48987366"/>
                  </a:ext>
                </a:extLst>
              </a:tr>
              <a:tr h="34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4.Пропуск слогов, добавление, перестановка.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 - 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917818"/>
                  </a:ext>
                </a:extLst>
              </a:tr>
              <a:tr h="34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5.Слияние нескольких слов в одно.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</a:t>
                      </a:r>
                      <a:r>
                        <a:rPr lang="ru-RU" sz="2000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лючий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000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рафке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оньках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    </a:t>
                      </a:r>
                      <a:r>
                        <a:rPr lang="ru-RU" sz="2000" u="sng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безеяной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49589833"/>
                  </a:ext>
                </a:extLst>
              </a:tr>
              <a:tr h="34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6.Разделение слова на части.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ло-д-оч-ка, юрк-ая, у-лица, гол-убей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42706538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Разделение текста на предложения. Трудности в определении границ предложения.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точек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763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1AB8B2-880B-45AD-86EC-BF0C600B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Аграмматическая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дисграфия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4BE88E1B-8299-4F21-B745-8AAE3F1C3D0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87193650"/>
              </p:ext>
            </p:extLst>
          </p:nvPr>
        </p:nvGraphicFramePr>
        <p:xfrm>
          <a:off x="330199" y="1348852"/>
          <a:ext cx="11418455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0165">
                  <a:extLst>
                    <a:ext uri="{9D8B030D-6E8A-4147-A177-3AD203B41FA5}">
                      <a16:colId xmlns="" xmlns:a16="http://schemas.microsoft.com/office/drawing/2014/main" val="1524500190"/>
                    </a:ext>
                  </a:extLst>
                </a:gridCol>
                <a:gridCol w="4698290">
                  <a:extLst>
                    <a:ext uri="{9D8B030D-6E8A-4147-A177-3AD203B41FA5}">
                      <a16:colId xmlns="" xmlns:a16="http://schemas.microsoft.com/office/drawing/2014/main" val="3334922821"/>
                    </a:ext>
                  </a:extLst>
                </a:gridCol>
              </a:tblGrid>
              <a:tr h="2952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Аграмматизмы</a:t>
                      </a: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письме: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2091036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ошибок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93" marR="33793" marT="0" marB="0"/>
                </a:tc>
                <a:extLst>
                  <a:ext uri="{0D108BD9-81ED-4DB2-BD59-A6C34878D82A}">
                    <a16:rowId xmlns="" xmlns:a16="http://schemas.microsoft.com/office/drawing/2014/main" val="291185326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Искажение морфологической структуры слова, замена префиксов, суффиксов, окончаний.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5896377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Изменение падежных окончаний.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неб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появилася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7306248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Нарушение согласования.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Ёж кака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Начал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гроза.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Малчик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сабра</a:t>
                      </a:r>
                      <a:r>
                        <a:rPr lang="ru-RU" sz="2000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корзину грибы.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7541378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Нарушение синтаксического оформления речи: пропуски членов предложения, нарушение последовательности, трудности конструирования сложных предложений.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Читаю книгу. (Я читаю книгу.)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1664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1476</TotalTime>
  <Words>917</Words>
  <Application>Microsoft Office PowerPoint</Application>
  <PresentationFormat>Произвольный</PresentationFormat>
  <Paragraphs>160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МБУ ДО ППМС-Центр «Ступени»     «Профилактика дисграфии и дислексии у младших школьников» </vt:lpstr>
      <vt:lpstr>Презентация PowerPoint</vt:lpstr>
      <vt:lpstr>   </vt:lpstr>
      <vt:lpstr>Диагностические  критерии дисграфии и дисорфографии </vt:lpstr>
      <vt:lpstr> </vt:lpstr>
      <vt:lpstr> </vt:lpstr>
      <vt:lpstr>Виды  дисграфии</vt:lpstr>
      <vt:lpstr>Дисграфия на почве нарушения языкового анализа и синтеза </vt:lpstr>
      <vt:lpstr>Аграмматическая дисграфия</vt:lpstr>
      <vt:lpstr>Оптическая дисграфия</vt:lpstr>
      <vt:lpstr>Дизорфография</vt:lpstr>
      <vt:lpstr>Практика</vt:lpstr>
      <vt:lpstr>2. Предупреждение ошибок письма на уровне слога </vt:lpstr>
      <vt:lpstr>«Найдите слова»</vt:lpstr>
      <vt:lpstr>«Составьте как можно больше слов из букв данных слова»</vt:lpstr>
      <vt:lpstr>Презентация PowerPoint</vt:lpstr>
      <vt:lpstr>Ребусы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дисграфии и дислексии у младших школьников» </dc:title>
  <dc:creator>Света</dc:creator>
  <cp:lastModifiedBy>Ступени М</cp:lastModifiedBy>
  <cp:revision>13</cp:revision>
  <dcterms:created xsi:type="dcterms:W3CDTF">2023-04-12T07:37:33Z</dcterms:created>
  <dcterms:modified xsi:type="dcterms:W3CDTF">2023-04-17T05:06:15Z</dcterms:modified>
</cp:coreProperties>
</file>