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70" r:id="rId2"/>
  </p:sldMasterIdLst>
  <p:notesMasterIdLst>
    <p:notesMasterId r:id="rId27"/>
  </p:notesMasterIdLst>
  <p:sldIdLst>
    <p:sldId id="256" r:id="rId3"/>
    <p:sldId id="291" r:id="rId4"/>
    <p:sldId id="376" r:id="rId5"/>
    <p:sldId id="377" r:id="rId6"/>
    <p:sldId id="366" r:id="rId7"/>
    <p:sldId id="331" r:id="rId8"/>
    <p:sldId id="280" r:id="rId9"/>
    <p:sldId id="328" r:id="rId10"/>
    <p:sldId id="380" r:id="rId11"/>
    <p:sldId id="349" r:id="rId12"/>
    <p:sldId id="347" r:id="rId13"/>
    <p:sldId id="353" r:id="rId14"/>
    <p:sldId id="385" r:id="rId15"/>
    <p:sldId id="357" r:id="rId16"/>
    <p:sldId id="386" r:id="rId17"/>
    <p:sldId id="387" r:id="rId18"/>
    <p:sldId id="388" r:id="rId19"/>
    <p:sldId id="381" r:id="rId20"/>
    <p:sldId id="360" r:id="rId21"/>
    <p:sldId id="276" r:id="rId22"/>
    <p:sldId id="383" r:id="rId23"/>
    <p:sldId id="367" r:id="rId24"/>
    <p:sldId id="368" r:id="rId25"/>
    <p:sldId id="369" r:id="rId26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69" d="100"/>
          <a:sy n="69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E3732-54CB-442E-8B69-8929BE151B9B}" type="doc">
      <dgm:prSet loTypeId="urn:microsoft.com/office/officeart/2005/8/layout/vProcess5" loCatId="process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7BEC2CB5-8275-44B3-BB2A-856CC6DA8C46}">
      <dgm:prSet phldrT="[Текст]" custT="1"/>
      <dgm:spPr>
        <a:xfrm>
          <a:off x="145634" y="1112651"/>
          <a:ext cx="6891762" cy="8470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kumimoji="0" lang="ru-RU" sz="1600" b="1" i="1" u="none" strike="noStrike" cap="none" spc="0" normalizeH="0" baseline="0" noProof="0" dirty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Федеральный закон от 29.12.2012 № 273-ФЗ «Об образовании в Российской Федерации</a:t>
          </a:r>
          <a:r>
            <a:rPr kumimoji="0" lang="ru-RU" sz="1600" b="1" i="1" u="none" strike="noStrike" cap="none" spc="0" normalizeH="0" baseline="0" noProof="0" dirty="0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»</a:t>
          </a:r>
        </a:p>
        <a:p>
          <a:pPr algn="just"/>
          <a:r>
            <a:rPr kumimoji="0" lang="ru-RU" sz="1600" b="1" i="1" u="none" strike="noStrike" cap="none" spc="0" normalizeH="0" baseline="0" noProof="0" dirty="0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Федеральный закон от 24.11.1995 года № 181-ФЗ «О социальной защите инвалидов в Российской Федерации»</a:t>
          </a:r>
          <a:endParaRPr lang="ru-RU" sz="1600" dirty="0">
            <a:latin typeface="Calibri"/>
            <a:ea typeface="+mn-ea"/>
            <a:cs typeface="+mn-cs"/>
          </a:endParaRPr>
        </a:p>
      </dgm:t>
    </dgm:pt>
    <dgm:pt modelId="{B4B46A16-D5D9-4544-BB7B-7CAA22D1BE5D}" type="parTrans" cxnId="{E197EE8B-6C1E-446B-8C85-87CC7F1D45B2}">
      <dgm:prSet/>
      <dgm:spPr/>
      <dgm:t>
        <a:bodyPr/>
        <a:lstStyle/>
        <a:p>
          <a:endParaRPr lang="ru-RU"/>
        </a:p>
      </dgm:t>
    </dgm:pt>
    <dgm:pt modelId="{8F144006-633D-4D30-8794-6BD8460BB705}" type="sibTrans" cxnId="{E197EE8B-6C1E-446B-8C85-87CC7F1D45B2}">
      <dgm:prSet/>
      <dgm:spPr>
        <a:xfrm>
          <a:off x="5976667" y="1872209"/>
          <a:ext cx="662366" cy="662366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2C0585A-7682-44B1-A03D-2D05CFC0AACA}">
      <dgm:prSet phldrT="[Текст]" custT="1"/>
      <dgm:spPr>
        <a:xfrm>
          <a:off x="122944" y="2160238"/>
          <a:ext cx="7551470" cy="114295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kumimoji="0" lang="ru-RU" sz="1600" b="1" i="1" u="none" strike="noStrike" cap="none" spc="0" normalizeH="0" baseline="0" noProof="0" dirty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Положение о психолого-медико-педагогической комиссии, утвержденное  приказом Министерства образования и науки Российской Федерации от 20.09.2013 № 1082 </a:t>
          </a:r>
          <a:endParaRPr kumimoji="0" lang="ru-RU" sz="1600" b="1" i="1" u="none" strike="noStrike" cap="none" spc="0" normalizeH="0" baseline="0" noProof="0" dirty="0" smtClean="0">
            <a:ln/>
            <a:effectLst/>
            <a:uLnTx/>
            <a:uFillTx/>
            <a:latin typeface="Times New Roman"/>
            <a:ea typeface="+mn-ea"/>
            <a:cs typeface="Times New Roman"/>
          </a:endParaRPr>
        </a:p>
        <a:p>
          <a:pPr algn="just"/>
          <a:r>
            <a:rPr kumimoji="0" lang="ru-RU" sz="1600" b="1" i="1" u="none" strike="noStrike" cap="none" spc="0" normalizeH="0" baseline="0" noProof="0" dirty="0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Письмо </a:t>
          </a:r>
          <a:r>
            <a:rPr kumimoji="0" lang="ru-RU" sz="1600" b="1" i="1" u="none" strike="noStrike" cap="none" spc="0" normalizeH="0" baseline="0" noProof="0" dirty="0" err="1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Минобрнауки</a:t>
          </a:r>
          <a:r>
            <a:rPr kumimoji="0" lang="ru-RU" sz="1600" b="1" i="1" u="none" strike="noStrike" cap="none" spc="0" normalizeH="0" baseline="0" noProof="0" dirty="0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 России от 23.05.2016 года № ВК-1074/07 «О совершенствовании деятельности ПМПК»</a:t>
          </a:r>
          <a:endParaRPr lang="ru-RU" sz="1600" dirty="0">
            <a:latin typeface="Calibri"/>
            <a:ea typeface="+mn-ea"/>
            <a:cs typeface="+mn-cs"/>
          </a:endParaRPr>
        </a:p>
      </dgm:t>
    </dgm:pt>
    <dgm:pt modelId="{FBED4194-7C54-4882-B07E-A959F9F59C01}" type="parTrans" cxnId="{AD1A09F3-5B7A-49AE-80B7-EA8A29BC8AAF}">
      <dgm:prSet/>
      <dgm:spPr/>
      <dgm:t>
        <a:bodyPr/>
        <a:lstStyle/>
        <a:p>
          <a:endParaRPr lang="ru-RU"/>
        </a:p>
      </dgm:t>
    </dgm:pt>
    <dgm:pt modelId="{060E147A-E846-4744-B93A-37B6E429BF70}" type="sibTrans" cxnId="{AD1A09F3-5B7A-49AE-80B7-EA8A29BC8AAF}">
      <dgm:prSet/>
      <dgm:spPr>
        <a:xfrm>
          <a:off x="6251175" y="3048582"/>
          <a:ext cx="662366" cy="662366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31F529-F271-490C-AB95-310ED497B5EA}">
      <dgm:prSet custT="1"/>
      <dgm:spPr>
        <a:xfrm>
          <a:off x="144029" y="4614831"/>
          <a:ext cx="7726242" cy="78576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endParaRPr kumimoji="0" lang="ru-RU" sz="1600" b="1" i="1" u="none" strike="noStrike" cap="none" spc="0" normalizeH="0" baseline="0" noProof="0" dirty="0" smtClean="0">
            <a:ln/>
            <a:effectLst/>
            <a:uLnTx/>
            <a:uFillTx/>
            <a:latin typeface="Times New Roman"/>
            <a:ea typeface="+mn-ea"/>
            <a:cs typeface="Times New Roman"/>
          </a:endParaRPr>
        </a:p>
        <a:p>
          <a:pPr algn="ctr"/>
          <a:endParaRPr kumimoji="0" lang="ru-RU" sz="1600" b="1" i="1" u="none" strike="noStrike" cap="none" spc="0" normalizeH="0" baseline="0" noProof="0" dirty="0" smtClean="0">
            <a:ln/>
            <a:effectLst/>
            <a:uLnTx/>
            <a:uFillTx/>
            <a:latin typeface="Times New Roman"/>
            <a:ea typeface="+mn-ea"/>
            <a:cs typeface="Times New Roman"/>
          </a:endParaRPr>
        </a:p>
        <a:p>
          <a:pPr algn="just"/>
          <a:endParaRPr lang="ru-RU" sz="1400" b="1" i="1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Распоряжение </a:t>
          </a:r>
          <a:r>
            <a:rPr lang="ru-RU" sz="1600" b="1" i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Минпросвещения</a:t>
          </a:r>
          <a:r>
            <a: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России от 09.09.2019 г. № Р-93 «Об утверждении примерного Положения о психолого-педагогическом консилиуме образовательной организации»</a:t>
          </a:r>
        </a:p>
        <a:p>
          <a:pPr algn="just"/>
          <a:endParaRPr kumimoji="0" lang="ru-RU" sz="1400" b="1" i="1" u="none" strike="noStrike" cap="none" spc="0" normalizeH="0" baseline="0" noProof="0" dirty="0" smtClean="0">
            <a:ln/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Times New Roman"/>
            <a:ea typeface="+mn-ea"/>
            <a:cs typeface="Times New Roman"/>
          </a:endParaRPr>
        </a:p>
        <a:p>
          <a:pPr algn="ctr"/>
          <a:endParaRPr kumimoji="0" lang="ru-RU" sz="1600" b="1" i="1" u="none" strike="noStrike" cap="none" spc="0" normalizeH="0" baseline="0" noProof="0" dirty="0" smtClean="0">
            <a:ln/>
            <a:effectLst/>
            <a:uLnTx/>
            <a:uFillTx/>
            <a:latin typeface="Times New Roman"/>
            <a:ea typeface="+mn-ea"/>
            <a:cs typeface="Times New Roman"/>
          </a:endParaRPr>
        </a:p>
        <a:p>
          <a:pPr algn="ctr"/>
          <a:endParaRPr lang="ru-RU" sz="1600" dirty="0">
            <a:latin typeface="Calibri"/>
            <a:ea typeface="+mn-ea"/>
            <a:cs typeface="+mn-cs"/>
          </a:endParaRPr>
        </a:p>
      </dgm:t>
    </dgm:pt>
    <dgm:pt modelId="{F330C199-73C0-44D3-8DBA-2423240632BF}" type="parTrans" cxnId="{C697F0EB-B93F-4786-9D5F-5DDE98CEF12D}">
      <dgm:prSet/>
      <dgm:spPr/>
      <dgm:t>
        <a:bodyPr/>
        <a:lstStyle/>
        <a:p>
          <a:endParaRPr lang="ru-RU"/>
        </a:p>
      </dgm:t>
    </dgm:pt>
    <dgm:pt modelId="{34E5FC2B-98D5-482A-82D3-4ED67B0207DE}" type="sibTrans" cxnId="{C697F0EB-B93F-4786-9D5F-5DDE98CEF12D}">
      <dgm:prSet/>
      <dgm:spPr/>
      <dgm:t>
        <a:bodyPr/>
        <a:lstStyle/>
        <a:p>
          <a:endParaRPr lang="ru-RU"/>
        </a:p>
      </dgm:t>
    </dgm:pt>
    <dgm:pt modelId="{8B90ED68-F789-4ECD-93EA-B1D819C9382A}">
      <dgm:prSet custT="1"/>
      <dgm:spPr>
        <a:xfrm>
          <a:off x="191117" y="3414574"/>
          <a:ext cx="7536048" cy="104992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kumimoji="0" lang="ru-RU" sz="1600" b="1" i="1" u="none" strike="noStrike" cap="none" spc="0" normalizeH="0" baseline="0" noProof="0" dirty="0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  Приказ  УО и МП администрации Городецкого муниципального округа от 28.06.2023 года № 489/п  «Об утверждении Порядка работы ТПМПК Городецкого муниципального округа Нижегородской области»  </a:t>
          </a:r>
          <a:endParaRPr lang="ru-RU" sz="1600" dirty="0">
            <a:latin typeface="Calibri"/>
            <a:ea typeface="+mn-ea"/>
            <a:cs typeface="+mn-cs"/>
          </a:endParaRPr>
        </a:p>
      </dgm:t>
    </dgm:pt>
    <dgm:pt modelId="{84576AEC-5703-4C0C-B0DA-06D2E7E9528A}" type="parTrans" cxnId="{9B323561-A1BE-4E3F-8B92-50C658F57A45}">
      <dgm:prSet/>
      <dgm:spPr/>
      <dgm:t>
        <a:bodyPr/>
        <a:lstStyle/>
        <a:p>
          <a:endParaRPr lang="ru-RU"/>
        </a:p>
      </dgm:t>
    </dgm:pt>
    <dgm:pt modelId="{FBA96E5C-611E-4557-A51A-F4274C349586}" type="sibTrans" cxnId="{9B323561-A1BE-4E3F-8B92-50C658F57A45}">
      <dgm:prSet/>
      <dgm:spPr>
        <a:xfrm>
          <a:off x="6723188" y="4220460"/>
          <a:ext cx="662366" cy="662366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E977F18-CCAC-4092-9E20-A50D64B333CC}">
      <dgm:prSet phldrT="[Текст]" custT="1"/>
      <dgm:spPr>
        <a:xfrm>
          <a:off x="114249" y="99991"/>
          <a:ext cx="6320862" cy="70350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kumimoji="0" lang="ru-RU" sz="1600" b="1" i="1" u="none" strike="noStrike" cap="none" spc="0" normalizeH="0" baseline="0" noProof="0" dirty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Конституция Российской Федерации </a:t>
          </a:r>
          <a:endParaRPr lang="ru-RU" sz="1600" dirty="0">
            <a:latin typeface="Calibri"/>
            <a:ea typeface="+mn-ea"/>
            <a:cs typeface="+mn-cs"/>
          </a:endParaRPr>
        </a:p>
      </dgm:t>
    </dgm:pt>
    <dgm:pt modelId="{C666F419-6CEC-423A-A2EE-559D47F48BB8}" type="sibTrans" cxnId="{081464D2-E05A-4F43-801D-F86FB4B2FFF0}">
      <dgm:prSet/>
      <dgm:spPr>
        <a:xfrm>
          <a:off x="5307151" y="744454"/>
          <a:ext cx="662366" cy="662366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76C14CD-97B0-43CC-90CD-AB6C509DE184}" type="parTrans" cxnId="{081464D2-E05A-4F43-801D-F86FB4B2FFF0}">
      <dgm:prSet/>
      <dgm:spPr/>
      <dgm:t>
        <a:bodyPr/>
        <a:lstStyle/>
        <a:p>
          <a:endParaRPr lang="ru-RU"/>
        </a:p>
      </dgm:t>
    </dgm:pt>
    <dgm:pt modelId="{F3F74A86-9DCC-4BF2-94F8-6FBDD0B81B3A}" type="pres">
      <dgm:prSet presAssocID="{E02E3732-54CB-442E-8B69-8929BE151B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2BE429-AFA9-4B5D-B9AB-E459DAECE8D5}" type="pres">
      <dgm:prSet presAssocID="{E02E3732-54CB-442E-8B69-8929BE151B9B}" presName="dummyMaxCanvas" presStyleCnt="0">
        <dgm:presLayoutVars/>
      </dgm:prSet>
      <dgm:spPr/>
    </dgm:pt>
    <dgm:pt modelId="{05BDBBA6-8AB3-4B80-860A-0E173420081D}" type="pres">
      <dgm:prSet presAssocID="{E02E3732-54CB-442E-8B69-8929BE151B9B}" presName="FiveNodes_1" presStyleLbl="node1" presStyleIdx="0" presStyleCnt="5" custScaleY="63667" custLinFactNeighborX="7837" custLinFactNeighborY="-1085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A1C5905-4F0E-4367-A4AF-E3E2D53B4C52}" type="pres">
      <dgm:prSet presAssocID="{E02E3732-54CB-442E-8B69-8929BE151B9B}" presName="FiveNodes_2" presStyleLbl="node1" presStyleIdx="1" presStyleCnt="5" custScaleX="109032" custScaleY="106939" custLinFactNeighborX="4885" custLinFactNeighborY="-273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2A0D583-8239-409C-9387-D69FA57F8FF3}" type="pres">
      <dgm:prSet presAssocID="{E02E3732-54CB-442E-8B69-8929BE151B9B}" presName="FiveNodes_3" presStyleLbl="node1" presStyleIdx="2" presStyleCnt="5" custScaleX="119469" custScaleY="112162" custLinFactNeighborX="2636" custLinFactNeighborY="-1701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1915A0D-8AB2-4E8E-BEFB-141AD855B31D}" type="pres">
      <dgm:prSet presAssocID="{E02E3732-54CB-442E-8B69-8929BE151B9B}" presName="FiveNodes_4" presStyleLbl="node1" presStyleIdx="3" presStyleCnt="5" custScaleX="120797" custScaleY="109245" custLinFactNeighborX="-4167" custLinFactNeighborY="-78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809E295-DE73-487B-90AA-768196AF15CA}" type="pres">
      <dgm:prSet presAssocID="{E02E3732-54CB-442E-8B69-8929BE151B9B}" presName="FiveNodes_5" presStyleLbl="node1" presStyleIdx="4" presStyleCnt="5" custScaleX="122234" custScaleY="93860" custLinFactNeighborX="-9777" custLinFactNeighborY="190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81A6546-0A96-4848-86FD-9849E361C38A}" type="pres">
      <dgm:prSet presAssocID="{E02E3732-54CB-442E-8B69-8929BE151B9B}" presName="FiveConn_1-2" presStyleLbl="fgAccFollowNode1" presStyleIdx="0" presStyleCnt="4" custLinFactNeighborX="68215" custLinFactNeighborY="-46647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495FBA54-5B58-4F93-84C4-EA736B1ED26F}" type="pres">
      <dgm:prSet presAssocID="{E02E3732-54CB-442E-8B69-8929BE151B9B}" presName="FiveConn_2-3" presStyleLbl="fgAccFollowNode1" presStyleIdx="1" presStyleCnt="4" custLinFactNeighborX="84048" custLinFactNeighborY="-26003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6CA0CB2A-EAA5-4032-A33E-1D15225B7E87}" type="pres">
      <dgm:prSet presAssocID="{E02E3732-54CB-442E-8B69-8929BE151B9B}" presName="FiveConn_3-4" presStyleLbl="fgAccFollowNode1" presStyleIdx="2" presStyleCnt="4" custLinFactNeighborX="88925" custLinFactNeighborY="-21948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8DF975EB-5CDE-4086-A837-C76F53BF8765}" type="pres">
      <dgm:prSet presAssocID="{E02E3732-54CB-442E-8B69-8929BE151B9B}" presName="FiveConn_4-5" presStyleLbl="fgAccFollowNode1" presStyleIdx="3" presStyleCnt="4" custLinFactNeighborX="49970" custLinFactNeighborY="9325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ru-RU"/>
        </a:p>
      </dgm:t>
    </dgm:pt>
    <dgm:pt modelId="{83BF1EB9-490D-4DCF-A3CB-391531DEDEE2}" type="pres">
      <dgm:prSet presAssocID="{E02E3732-54CB-442E-8B69-8929BE151B9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42F74-FCC3-47EB-90E3-D522C804E9F1}" type="pres">
      <dgm:prSet presAssocID="{E02E3732-54CB-442E-8B69-8929BE151B9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D9AF4-CBD7-4EA4-A8F5-961CF20C51CC}" type="pres">
      <dgm:prSet presAssocID="{E02E3732-54CB-442E-8B69-8929BE151B9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11A93-D047-487B-AD24-F78336E0CB46}" type="pres">
      <dgm:prSet presAssocID="{E02E3732-54CB-442E-8B69-8929BE151B9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53BBF-280A-445B-9FA6-2ED737D94736}" type="pres">
      <dgm:prSet presAssocID="{E02E3732-54CB-442E-8B69-8929BE151B9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A99B1-780D-4A78-B3EB-EC1AC91D8E4D}" type="presOf" srcId="{FBA96E5C-611E-4557-A51A-F4274C349586}" destId="{8DF975EB-5CDE-4086-A837-C76F53BF8765}" srcOrd="0" destOrd="0" presId="urn:microsoft.com/office/officeart/2005/8/layout/vProcess5"/>
    <dgm:cxn modelId="{BE83F169-020C-4549-BFA0-7AD12150F8E9}" type="presOf" srcId="{8F144006-633D-4D30-8794-6BD8460BB705}" destId="{495FBA54-5B58-4F93-84C4-EA736B1ED26F}" srcOrd="0" destOrd="0" presId="urn:microsoft.com/office/officeart/2005/8/layout/vProcess5"/>
    <dgm:cxn modelId="{3A42EEFD-80FC-4794-A021-175C9E5A1D28}" type="presOf" srcId="{7BEC2CB5-8275-44B3-BB2A-856CC6DA8C46}" destId="{E1542F74-FCC3-47EB-90E3-D522C804E9F1}" srcOrd="1" destOrd="0" presId="urn:microsoft.com/office/officeart/2005/8/layout/vProcess5"/>
    <dgm:cxn modelId="{7F432E4B-91DD-41F4-BA3D-2EF14278662C}" type="presOf" srcId="{8B90ED68-F789-4ECD-93EA-B1D819C9382A}" destId="{35111A93-D047-487B-AD24-F78336E0CB46}" srcOrd="1" destOrd="0" presId="urn:microsoft.com/office/officeart/2005/8/layout/vProcess5"/>
    <dgm:cxn modelId="{E197EE8B-6C1E-446B-8C85-87CC7F1D45B2}" srcId="{E02E3732-54CB-442E-8B69-8929BE151B9B}" destId="{7BEC2CB5-8275-44B3-BB2A-856CC6DA8C46}" srcOrd="1" destOrd="0" parTransId="{B4B46A16-D5D9-4544-BB7B-7CAA22D1BE5D}" sibTransId="{8F144006-633D-4D30-8794-6BD8460BB705}"/>
    <dgm:cxn modelId="{DB89B2F3-3A89-4ED9-B815-40CCEE7F4C0B}" type="presOf" srcId="{8B90ED68-F789-4ECD-93EA-B1D819C9382A}" destId="{51915A0D-8AB2-4E8E-BEFB-141AD855B31D}" srcOrd="0" destOrd="0" presId="urn:microsoft.com/office/officeart/2005/8/layout/vProcess5"/>
    <dgm:cxn modelId="{A7C2459C-1C5F-47DD-A812-6740E241ED3B}" type="presOf" srcId="{C666F419-6CEC-423A-A2EE-559D47F48BB8}" destId="{F81A6546-0A96-4848-86FD-9849E361C38A}" srcOrd="0" destOrd="0" presId="urn:microsoft.com/office/officeart/2005/8/layout/vProcess5"/>
    <dgm:cxn modelId="{343AA591-3A70-40B3-8A09-2E6CADED1389}" type="presOf" srcId="{3131F529-F271-490C-AB95-310ED497B5EA}" destId="{13253BBF-280A-445B-9FA6-2ED737D94736}" srcOrd="1" destOrd="0" presId="urn:microsoft.com/office/officeart/2005/8/layout/vProcess5"/>
    <dgm:cxn modelId="{F2129118-2709-4864-B544-1535C0286A55}" type="presOf" srcId="{060E147A-E846-4744-B93A-37B6E429BF70}" destId="{6CA0CB2A-EAA5-4032-A33E-1D15225B7E87}" srcOrd="0" destOrd="0" presId="urn:microsoft.com/office/officeart/2005/8/layout/vProcess5"/>
    <dgm:cxn modelId="{AD1A09F3-5B7A-49AE-80B7-EA8A29BC8AAF}" srcId="{E02E3732-54CB-442E-8B69-8929BE151B9B}" destId="{C2C0585A-7682-44B1-A03D-2D05CFC0AACA}" srcOrd="2" destOrd="0" parTransId="{FBED4194-7C54-4882-B07E-A959F9F59C01}" sibTransId="{060E147A-E846-4744-B93A-37B6E429BF70}"/>
    <dgm:cxn modelId="{4EAA1304-D6AE-4A35-BF37-5C913F728A42}" type="presOf" srcId="{CE977F18-CCAC-4092-9E20-A50D64B333CC}" destId="{83BF1EB9-490D-4DCF-A3CB-391531DEDEE2}" srcOrd="1" destOrd="0" presId="urn:microsoft.com/office/officeart/2005/8/layout/vProcess5"/>
    <dgm:cxn modelId="{C697F0EB-B93F-4786-9D5F-5DDE98CEF12D}" srcId="{E02E3732-54CB-442E-8B69-8929BE151B9B}" destId="{3131F529-F271-490C-AB95-310ED497B5EA}" srcOrd="4" destOrd="0" parTransId="{F330C199-73C0-44D3-8DBA-2423240632BF}" sibTransId="{34E5FC2B-98D5-482A-82D3-4ED67B0207DE}"/>
    <dgm:cxn modelId="{771869E6-017B-4359-8A7B-BED790BB6628}" type="presOf" srcId="{3131F529-F271-490C-AB95-310ED497B5EA}" destId="{3809E295-DE73-487B-90AA-768196AF15CA}" srcOrd="0" destOrd="0" presId="urn:microsoft.com/office/officeart/2005/8/layout/vProcess5"/>
    <dgm:cxn modelId="{9B323561-A1BE-4E3F-8B92-50C658F57A45}" srcId="{E02E3732-54CB-442E-8B69-8929BE151B9B}" destId="{8B90ED68-F789-4ECD-93EA-B1D819C9382A}" srcOrd="3" destOrd="0" parTransId="{84576AEC-5703-4C0C-B0DA-06D2E7E9528A}" sibTransId="{FBA96E5C-611E-4557-A51A-F4274C349586}"/>
    <dgm:cxn modelId="{081464D2-E05A-4F43-801D-F86FB4B2FFF0}" srcId="{E02E3732-54CB-442E-8B69-8929BE151B9B}" destId="{CE977F18-CCAC-4092-9E20-A50D64B333CC}" srcOrd="0" destOrd="0" parTransId="{276C14CD-97B0-43CC-90CD-AB6C509DE184}" sibTransId="{C666F419-6CEC-423A-A2EE-559D47F48BB8}"/>
    <dgm:cxn modelId="{27E5029D-0BEA-4ED9-8DEA-D14BB44AE2DC}" type="presOf" srcId="{7BEC2CB5-8275-44B3-BB2A-856CC6DA8C46}" destId="{7A1C5905-4F0E-4367-A4AF-E3E2D53B4C52}" srcOrd="0" destOrd="0" presId="urn:microsoft.com/office/officeart/2005/8/layout/vProcess5"/>
    <dgm:cxn modelId="{86C7766E-5D92-4E12-8CF9-A0C03C198202}" type="presOf" srcId="{C2C0585A-7682-44B1-A03D-2D05CFC0AACA}" destId="{6EED9AF4-CBD7-4EA4-A8F5-961CF20C51CC}" srcOrd="1" destOrd="0" presId="urn:microsoft.com/office/officeart/2005/8/layout/vProcess5"/>
    <dgm:cxn modelId="{CBBEA7C4-0BF8-4B98-976D-D5517F4234A7}" type="presOf" srcId="{C2C0585A-7682-44B1-A03D-2D05CFC0AACA}" destId="{02A0D583-8239-409C-9387-D69FA57F8FF3}" srcOrd="0" destOrd="0" presId="urn:microsoft.com/office/officeart/2005/8/layout/vProcess5"/>
    <dgm:cxn modelId="{F29C6AB5-10B6-4B5F-A0BA-D1DEA65E583B}" type="presOf" srcId="{E02E3732-54CB-442E-8B69-8929BE151B9B}" destId="{F3F74A86-9DCC-4BF2-94F8-6FBDD0B81B3A}" srcOrd="0" destOrd="0" presId="urn:microsoft.com/office/officeart/2005/8/layout/vProcess5"/>
    <dgm:cxn modelId="{F026D528-E135-4506-8178-84164BCF6FE6}" type="presOf" srcId="{CE977F18-CCAC-4092-9E20-A50D64B333CC}" destId="{05BDBBA6-8AB3-4B80-860A-0E173420081D}" srcOrd="0" destOrd="0" presId="urn:microsoft.com/office/officeart/2005/8/layout/vProcess5"/>
    <dgm:cxn modelId="{4C5BD6AE-4CD6-4CFA-9E4A-742D20501BE4}" type="presParOf" srcId="{F3F74A86-9DCC-4BF2-94F8-6FBDD0B81B3A}" destId="{2A2BE429-AFA9-4B5D-B9AB-E459DAECE8D5}" srcOrd="0" destOrd="0" presId="urn:microsoft.com/office/officeart/2005/8/layout/vProcess5"/>
    <dgm:cxn modelId="{961530E7-9057-4090-839D-0D99FDD3E312}" type="presParOf" srcId="{F3F74A86-9DCC-4BF2-94F8-6FBDD0B81B3A}" destId="{05BDBBA6-8AB3-4B80-860A-0E173420081D}" srcOrd="1" destOrd="0" presId="urn:microsoft.com/office/officeart/2005/8/layout/vProcess5"/>
    <dgm:cxn modelId="{24DA241B-EAC0-483F-9480-61E13D71D208}" type="presParOf" srcId="{F3F74A86-9DCC-4BF2-94F8-6FBDD0B81B3A}" destId="{7A1C5905-4F0E-4367-A4AF-E3E2D53B4C52}" srcOrd="2" destOrd="0" presId="urn:microsoft.com/office/officeart/2005/8/layout/vProcess5"/>
    <dgm:cxn modelId="{3744A41D-A18E-40F4-8A3E-36FA34B78AE3}" type="presParOf" srcId="{F3F74A86-9DCC-4BF2-94F8-6FBDD0B81B3A}" destId="{02A0D583-8239-409C-9387-D69FA57F8FF3}" srcOrd="3" destOrd="0" presId="urn:microsoft.com/office/officeart/2005/8/layout/vProcess5"/>
    <dgm:cxn modelId="{9AF89CE0-FD7A-4D65-AE62-A7ECCACDD845}" type="presParOf" srcId="{F3F74A86-9DCC-4BF2-94F8-6FBDD0B81B3A}" destId="{51915A0D-8AB2-4E8E-BEFB-141AD855B31D}" srcOrd="4" destOrd="0" presId="urn:microsoft.com/office/officeart/2005/8/layout/vProcess5"/>
    <dgm:cxn modelId="{F7C013BE-9A17-4115-AB78-95A5BB399A34}" type="presParOf" srcId="{F3F74A86-9DCC-4BF2-94F8-6FBDD0B81B3A}" destId="{3809E295-DE73-487B-90AA-768196AF15CA}" srcOrd="5" destOrd="0" presId="urn:microsoft.com/office/officeart/2005/8/layout/vProcess5"/>
    <dgm:cxn modelId="{FF14C2D6-7127-4DA6-8E0B-6B9C140689F7}" type="presParOf" srcId="{F3F74A86-9DCC-4BF2-94F8-6FBDD0B81B3A}" destId="{F81A6546-0A96-4848-86FD-9849E361C38A}" srcOrd="6" destOrd="0" presId="urn:microsoft.com/office/officeart/2005/8/layout/vProcess5"/>
    <dgm:cxn modelId="{0191962B-93A3-43BE-B4CF-0BDD9EDD5066}" type="presParOf" srcId="{F3F74A86-9DCC-4BF2-94F8-6FBDD0B81B3A}" destId="{495FBA54-5B58-4F93-84C4-EA736B1ED26F}" srcOrd="7" destOrd="0" presId="urn:microsoft.com/office/officeart/2005/8/layout/vProcess5"/>
    <dgm:cxn modelId="{331E819C-6073-47DB-8136-B1F94332D8B4}" type="presParOf" srcId="{F3F74A86-9DCC-4BF2-94F8-6FBDD0B81B3A}" destId="{6CA0CB2A-EAA5-4032-A33E-1D15225B7E87}" srcOrd="8" destOrd="0" presId="urn:microsoft.com/office/officeart/2005/8/layout/vProcess5"/>
    <dgm:cxn modelId="{B0D2066C-1855-406B-958A-DAFCA545A018}" type="presParOf" srcId="{F3F74A86-9DCC-4BF2-94F8-6FBDD0B81B3A}" destId="{8DF975EB-5CDE-4086-A837-C76F53BF8765}" srcOrd="9" destOrd="0" presId="urn:microsoft.com/office/officeart/2005/8/layout/vProcess5"/>
    <dgm:cxn modelId="{BDA1F8CE-7D88-40BB-B136-CBE97D5B4A4F}" type="presParOf" srcId="{F3F74A86-9DCC-4BF2-94F8-6FBDD0B81B3A}" destId="{83BF1EB9-490D-4DCF-A3CB-391531DEDEE2}" srcOrd="10" destOrd="0" presId="urn:microsoft.com/office/officeart/2005/8/layout/vProcess5"/>
    <dgm:cxn modelId="{2C3A3571-3D39-4396-8635-05FFFAAEFA2F}" type="presParOf" srcId="{F3F74A86-9DCC-4BF2-94F8-6FBDD0B81B3A}" destId="{E1542F74-FCC3-47EB-90E3-D522C804E9F1}" srcOrd="11" destOrd="0" presId="urn:microsoft.com/office/officeart/2005/8/layout/vProcess5"/>
    <dgm:cxn modelId="{0662B16D-209E-40E3-BF07-A340D4573CAA}" type="presParOf" srcId="{F3F74A86-9DCC-4BF2-94F8-6FBDD0B81B3A}" destId="{6EED9AF4-CBD7-4EA4-A8F5-961CF20C51CC}" srcOrd="12" destOrd="0" presId="urn:microsoft.com/office/officeart/2005/8/layout/vProcess5"/>
    <dgm:cxn modelId="{FA468C12-6255-4895-9443-3A739D92E362}" type="presParOf" srcId="{F3F74A86-9DCC-4BF2-94F8-6FBDD0B81B3A}" destId="{35111A93-D047-487B-AD24-F78336E0CB46}" srcOrd="13" destOrd="0" presId="urn:microsoft.com/office/officeart/2005/8/layout/vProcess5"/>
    <dgm:cxn modelId="{48480F55-BC7E-4B08-B3BE-2D66D22C861A}" type="presParOf" srcId="{F3F74A86-9DCC-4BF2-94F8-6FBDD0B81B3A}" destId="{13253BBF-280A-445B-9FA6-2ED737D94736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DDA4D-5843-4401-97FC-2F4D8BF4903F}" type="doc">
      <dgm:prSet loTypeId="urn:microsoft.com/office/officeart/2008/layout/VerticalCurvedList" loCatId="list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99EABAA-C631-4B53-8B0F-381CD3B941C7}">
      <dgm:prSet phldrT="[Текст]" custT="1"/>
      <dgm:spPr/>
      <dgm:t>
        <a:bodyPr/>
        <a:lstStyle/>
        <a:p>
          <a:pPr algn="just"/>
          <a:r>
            <a:rPr lang="ru-RU" sz="1600" b="1" i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образовательную программы </a:t>
          </a: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АООП ДО, АООП НОО, АООП ООО, АООП О УО (ИН) </a:t>
          </a:r>
          <a:endParaRPr lang="ru-RU" sz="16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7F7199-F54D-4330-A822-4B37380AA6AE}" type="parTrans" cxnId="{08613BF2-9CA2-4540-B34D-D0AEF34386CA}">
      <dgm:prSet/>
      <dgm:spPr/>
      <dgm:t>
        <a:bodyPr/>
        <a:lstStyle/>
        <a:p>
          <a:endParaRPr lang="ru-RU"/>
        </a:p>
      </dgm:t>
    </dgm:pt>
    <dgm:pt modelId="{4C099A76-5894-49CB-AD1A-C3DCE7B42FBE}" type="sibTrans" cxnId="{08613BF2-9CA2-4540-B34D-D0AEF34386CA}">
      <dgm:prSet/>
      <dgm:spPr/>
      <dgm:t>
        <a:bodyPr/>
        <a:lstStyle/>
        <a:p>
          <a:endParaRPr lang="ru-RU"/>
        </a:p>
      </dgm:t>
    </dgm:pt>
    <dgm:pt modelId="{D6271DAC-232B-4272-AEF7-F7CFFA90FABA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методы обучения и </a:t>
          </a: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воспитания</a:t>
          </a:r>
          <a:endParaRPr lang="ru-RU" sz="1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B42F3-A5CE-4958-9050-27A688FD8139}" type="parTrans" cxnId="{1242B69D-ABE5-489E-9B55-DC0FD62E7158}">
      <dgm:prSet/>
      <dgm:spPr/>
      <dgm:t>
        <a:bodyPr/>
        <a:lstStyle/>
        <a:p>
          <a:endParaRPr lang="ru-RU"/>
        </a:p>
      </dgm:t>
    </dgm:pt>
    <dgm:pt modelId="{C5A8054D-D2AC-4827-92D1-3673ADC7C1E4}" type="sibTrans" cxnId="{1242B69D-ABE5-489E-9B55-DC0FD62E7158}">
      <dgm:prSet/>
      <dgm:spPr/>
      <dgm:t>
        <a:bodyPr/>
        <a:lstStyle/>
        <a:p>
          <a:endParaRPr lang="ru-RU"/>
        </a:p>
      </dgm:t>
    </dgm:pt>
    <dgm:pt modelId="{E7691F32-82F2-4693-83D5-A30C037D0CB6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учебники, учебные пособия, дидактические материалы, технические средства обучения коллективного и индивидуального </a:t>
          </a: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пользования</a:t>
          </a:r>
          <a:endParaRPr lang="ru-RU" sz="1600" i="0" dirty="0"/>
        </a:p>
      </dgm:t>
    </dgm:pt>
    <dgm:pt modelId="{41D8B7A5-D5A1-4117-89E5-4C9B0B5F686A}" type="parTrans" cxnId="{9BD6165B-9B7B-47E2-909E-82871775C18F}">
      <dgm:prSet/>
      <dgm:spPr/>
      <dgm:t>
        <a:bodyPr/>
        <a:lstStyle/>
        <a:p>
          <a:endParaRPr lang="ru-RU"/>
        </a:p>
      </dgm:t>
    </dgm:pt>
    <dgm:pt modelId="{A845ABEE-AFB9-42DE-A8E8-D25801E3A25A}" type="sibTrans" cxnId="{9BD6165B-9B7B-47E2-909E-82871775C18F}">
      <dgm:prSet/>
      <dgm:spPr/>
      <dgm:t>
        <a:bodyPr/>
        <a:lstStyle/>
        <a:p>
          <a:endParaRPr lang="ru-RU"/>
        </a:p>
      </dgm:t>
    </dgm:pt>
    <dgm:pt modelId="{C94B0C57-E6FB-4177-B6E3-6C76E1683E18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услуги ассистента или тьютора (разъяснения Министерства просвещения письмо от 20.02.2019 г. № ТС-551/07</a:t>
          </a: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1600" i="0" dirty="0"/>
        </a:p>
      </dgm:t>
    </dgm:pt>
    <dgm:pt modelId="{EA7C4F59-0634-4B2B-88BE-F9A40935A813}" type="parTrans" cxnId="{959B7F18-1393-4B1C-BEBB-4B065E2672E3}">
      <dgm:prSet/>
      <dgm:spPr/>
      <dgm:t>
        <a:bodyPr/>
        <a:lstStyle/>
        <a:p>
          <a:endParaRPr lang="ru-RU"/>
        </a:p>
      </dgm:t>
    </dgm:pt>
    <dgm:pt modelId="{5A4938E0-2893-4D73-85A0-5095AF570470}" type="sibTrans" cxnId="{959B7F18-1393-4B1C-BEBB-4B065E2672E3}">
      <dgm:prSet/>
      <dgm:spPr/>
      <dgm:t>
        <a:bodyPr/>
        <a:lstStyle/>
        <a:p>
          <a:endParaRPr lang="ru-RU"/>
        </a:p>
      </dgm:t>
    </dgm:pt>
    <dgm:pt modelId="{238A7226-3845-4550-B2A9-FD68ADF499BE}">
      <dgm:prSet custT="1"/>
      <dgm:spPr/>
      <dgm:t>
        <a:bodyPr/>
        <a:lstStyle/>
        <a:p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групповые и индивидуальные коррекционные </a:t>
          </a: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занятия, наблюдение врачей</a:t>
          </a:r>
          <a:endParaRPr lang="ru-RU" sz="16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48353-A81B-4163-94E6-93389ADD7D0B}" type="parTrans" cxnId="{AA333488-7544-465C-B79C-5D6FB80354D6}">
      <dgm:prSet/>
      <dgm:spPr/>
      <dgm:t>
        <a:bodyPr/>
        <a:lstStyle/>
        <a:p>
          <a:endParaRPr lang="ru-RU"/>
        </a:p>
      </dgm:t>
    </dgm:pt>
    <dgm:pt modelId="{C3972040-8BBE-48DF-8AE5-DE758C95FE6D}" type="sibTrans" cxnId="{AA333488-7544-465C-B79C-5D6FB80354D6}">
      <dgm:prSet/>
      <dgm:spPr/>
      <dgm:t>
        <a:bodyPr/>
        <a:lstStyle/>
        <a:p>
          <a:endParaRPr lang="ru-RU"/>
        </a:p>
      </dgm:t>
    </dgm:pt>
    <dgm:pt modelId="{11A957BE-CB6B-42E5-90C2-51CF2AE3AB3F}">
      <dgm:prSet custT="1"/>
      <dgm:spPr/>
      <dgm:t>
        <a:bodyPr/>
        <a:lstStyle/>
        <a:p>
          <a:r>
            <a:rPr lang="ru-RU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доступ в </a:t>
          </a:r>
          <a:r>
            <a:rPr lang="ru-RU" sz="16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здание организации</a:t>
          </a:r>
          <a:endParaRPr lang="ru-RU" sz="1600" b="1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B7DF1-CBFD-43F2-B66C-69DF64A38631}" type="parTrans" cxnId="{A06557A4-FF9E-462E-AA26-413D8CE66D7F}">
      <dgm:prSet/>
      <dgm:spPr/>
      <dgm:t>
        <a:bodyPr/>
        <a:lstStyle/>
        <a:p>
          <a:endParaRPr lang="ru-RU"/>
        </a:p>
      </dgm:t>
    </dgm:pt>
    <dgm:pt modelId="{C947609B-46A2-4E17-8F8E-3D812AD30044}" type="sibTrans" cxnId="{A06557A4-FF9E-462E-AA26-413D8CE66D7F}">
      <dgm:prSet/>
      <dgm:spPr/>
      <dgm:t>
        <a:bodyPr/>
        <a:lstStyle/>
        <a:p>
          <a:endParaRPr lang="ru-RU"/>
        </a:p>
      </dgm:t>
    </dgm:pt>
    <dgm:pt modelId="{2923F72D-FB41-4C1E-B7D2-203F543DF371}">
      <dgm:prSet custT="1"/>
      <dgm:spPr/>
      <dgm:t>
        <a:bodyPr/>
        <a:lstStyle/>
        <a:p>
          <a:r>
            <a:rPr lang="ru-RU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другие условия, без которых невозможно или затруднено освоение образовательных программ обучающимися с </a:t>
          </a:r>
          <a:r>
            <a:rPr lang="ru-RU" sz="16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ОВЗ </a:t>
          </a:r>
          <a:endParaRPr lang="ru-RU" sz="1600" b="1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BDC13-1BD8-407B-8DA5-CFC3E5D9EC97}" type="parTrans" cxnId="{C6EA80A8-7282-48EA-8383-CFDD1649F196}">
      <dgm:prSet/>
      <dgm:spPr/>
      <dgm:t>
        <a:bodyPr/>
        <a:lstStyle/>
        <a:p>
          <a:endParaRPr lang="ru-RU"/>
        </a:p>
      </dgm:t>
    </dgm:pt>
    <dgm:pt modelId="{E8E19CD0-BD19-47D9-BD3A-486046DA5E6D}" type="sibTrans" cxnId="{C6EA80A8-7282-48EA-8383-CFDD1649F196}">
      <dgm:prSet/>
      <dgm:spPr/>
      <dgm:t>
        <a:bodyPr/>
        <a:lstStyle/>
        <a:p>
          <a:endParaRPr lang="ru-RU"/>
        </a:p>
      </dgm:t>
    </dgm:pt>
    <dgm:pt modelId="{AF2014EF-328B-430A-8B55-294F4288C57F}" type="pres">
      <dgm:prSet presAssocID="{318DDA4D-5843-4401-97FC-2F4D8BF490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F4DD578-C325-45EA-8962-48DF64C36607}" type="pres">
      <dgm:prSet presAssocID="{318DDA4D-5843-4401-97FC-2F4D8BF4903F}" presName="Name1" presStyleCnt="0"/>
      <dgm:spPr/>
    </dgm:pt>
    <dgm:pt modelId="{2B6D9606-E1C3-4EA4-AED0-A7485838E559}" type="pres">
      <dgm:prSet presAssocID="{318DDA4D-5843-4401-97FC-2F4D8BF4903F}" presName="cycle" presStyleCnt="0"/>
      <dgm:spPr/>
    </dgm:pt>
    <dgm:pt modelId="{1306DF19-873F-4893-B184-CA652F3EEBAF}" type="pres">
      <dgm:prSet presAssocID="{318DDA4D-5843-4401-97FC-2F4D8BF4903F}" presName="srcNode" presStyleLbl="node1" presStyleIdx="0" presStyleCnt="7"/>
      <dgm:spPr/>
    </dgm:pt>
    <dgm:pt modelId="{DBBBF734-43BB-4AD0-B05C-32C3368D473F}" type="pres">
      <dgm:prSet presAssocID="{318DDA4D-5843-4401-97FC-2F4D8BF4903F}" presName="conn" presStyleLbl="parChTrans1D2" presStyleIdx="0" presStyleCnt="1"/>
      <dgm:spPr/>
      <dgm:t>
        <a:bodyPr/>
        <a:lstStyle/>
        <a:p>
          <a:endParaRPr lang="ru-RU"/>
        </a:p>
      </dgm:t>
    </dgm:pt>
    <dgm:pt modelId="{D93F133C-5CA2-4635-B78D-AC184BFAF404}" type="pres">
      <dgm:prSet presAssocID="{318DDA4D-5843-4401-97FC-2F4D8BF4903F}" presName="extraNode" presStyleLbl="node1" presStyleIdx="0" presStyleCnt="7"/>
      <dgm:spPr/>
    </dgm:pt>
    <dgm:pt modelId="{67BDA5E4-4D27-4130-8A08-379D228AD817}" type="pres">
      <dgm:prSet presAssocID="{318DDA4D-5843-4401-97FC-2F4D8BF4903F}" presName="dstNode" presStyleLbl="node1" presStyleIdx="0" presStyleCnt="7"/>
      <dgm:spPr/>
    </dgm:pt>
    <dgm:pt modelId="{05EDBBF2-851F-4E05-BDB5-24CAA1570D70}" type="pres">
      <dgm:prSet presAssocID="{B99EABAA-C631-4B53-8B0F-381CD3B941C7}" presName="text_1" presStyleLbl="node1" presStyleIdx="0" presStyleCnt="7" custScaleX="105515" custScaleY="120457" custLinFactNeighborX="-174" custLinFactNeighborY="-2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7EA2A-D028-43C2-A898-D17B52AB7602}" type="pres">
      <dgm:prSet presAssocID="{B99EABAA-C631-4B53-8B0F-381CD3B941C7}" presName="accent_1" presStyleCnt="0"/>
      <dgm:spPr/>
    </dgm:pt>
    <dgm:pt modelId="{7D1D8038-B02A-4419-924E-C8291392477C}" type="pres">
      <dgm:prSet presAssocID="{B99EABAA-C631-4B53-8B0F-381CD3B941C7}" presName="accentRepeatNode" presStyleLbl="solidFgAcc1" presStyleIdx="0" presStyleCnt="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DED87C9-20A9-4EDB-941E-7322DFB8F449}" type="pres">
      <dgm:prSet presAssocID="{D6271DAC-232B-4272-AEF7-F7CFFA90FABA}" presName="text_2" presStyleLbl="node1" presStyleIdx="1" presStyleCnt="7" custLinFactNeighborX="150" custLinFactNeighborY="-7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16620-42DD-4F00-AB7B-776E3219956F}" type="pres">
      <dgm:prSet presAssocID="{D6271DAC-232B-4272-AEF7-F7CFFA90FABA}" presName="accent_2" presStyleCnt="0"/>
      <dgm:spPr/>
    </dgm:pt>
    <dgm:pt modelId="{38DD19CC-9644-41CE-A6CE-4F6505B13A1E}" type="pres">
      <dgm:prSet presAssocID="{D6271DAC-232B-4272-AEF7-F7CFFA90FABA}" presName="accentRepeatNode" presStyleLbl="solidFgAcc1" presStyleIdx="1" presStyleCnt="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76DA56E-2D16-4C51-B070-BA68613222A2}" type="pres">
      <dgm:prSet presAssocID="{E7691F32-82F2-4693-83D5-A30C037D0CB6}" presName="text_3" presStyleLbl="node1" presStyleIdx="2" presStyleCnt="7" custScaleY="124671" custLinFactNeighborX="155" custLinFactNeighborY="-7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DDB78-473E-4A77-AC25-B5FC953CBD5F}" type="pres">
      <dgm:prSet presAssocID="{E7691F32-82F2-4693-83D5-A30C037D0CB6}" presName="accent_3" presStyleCnt="0"/>
      <dgm:spPr/>
    </dgm:pt>
    <dgm:pt modelId="{D5A296F1-FA5E-4B7D-950F-A6471A3306D8}" type="pres">
      <dgm:prSet presAssocID="{E7691F32-82F2-4693-83D5-A30C037D0CB6}" presName="accentRepeatNode" presStyleLbl="solidFgAcc1" presStyleIdx="2" presStyleCnt="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6F4C68E-02B7-4FDD-B260-09B42F127752}" type="pres">
      <dgm:prSet presAssocID="{C94B0C57-E6FB-4177-B6E3-6C76E1683E18}" presName="text_4" presStyleLbl="node1" presStyleIdx="3" presStyleCnt="7" custScaleY="109855" custLinFactNeighborX="157" custLinFactNeighborY="-7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96909-E54A-405E-83CB-96C1F65B55C8}" type="pres">
      <dgm:prSet presAssocID="{C94B0C57-E6FB-4177-B6E3-6C76E1683E18}" presName="accent_4" presStyleCnt="0"/>
      <dgm:spPr/>
    </dgm:pt>
    <dgm:pt modelId="{6E4CF867-DC57-40CC-AACA-122F1B7D36BD}" type="pres">
      <dgm:prSet presAssocID="{C94B0C57-E6FB-4177-B6E3-6C76E1683E18}" presName="accentRepeatNode" presStyleLbl="solidFgAcc1" presStyleIdx="3" presStyleCnt="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03EB2FB-112C-4595-825F-5E57870167B3}" type="pres">
      <dgm:prSet presAssocID="{238A7226-3845-4550-B2A9-FD68ADF499BE}" presName="text_5" presStyleLbl="node1" presStyleIdx="4" presStyleCnt="7" custLinFactNeighborX="155" custLinFactNeighborY="-7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267E3-31D8-4A24-9673-B266B9E65D88}" type="pres">
      <dgm:prSet presAssocID="{238A7226-3845-4550-B2A9-FD68ADF499BE}" presName="accent_5" presStyleCnt="0"/>
      <dgm:spPr/>
    </dgm:pt>
    <dgm:pt modelId="{2585C1C6-BE77-4CC7-9160-87169813DCA9}" type="pres">
      <dgm:prSet presAssocID="{238A7226-3845-4550-B2A9-FD68ADF499BE}" presName="accentRepeatNode" presStyleLbl="solidFgAcc1" presStyleIdx="4" presStyleCnt="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44118F3-D9FE-4640-A5CE-5389C476BAC0}" type="pres">
      <dgm:prSet presAssocID="{11A957BE-CB6B-42E5-90C2-51CF2AE3AB3F}" presName="text_6" presStyleLbl="node1" presStyleIdx="5" presStyleCnt="7" custLinFactNeighborX="150" custLinFactNeighborY="-7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E1718-3D67-438E-A369-90F02AE1F783}" type="pres">
      <dgm:prSet presAssocID="{11A957BE-CB6B-42E5-90C2-51CF2AE3AB3F}" presName="accent_6" presStyleCnt="0"/>
      <dgm:spPr/>
    </dgm:pt>
    <dgm:pt modelId="{C41C026B-1E14-4A50-829C-BC8B132A2BAE}" type="pres">
      <dgm:prSet presAssocID="{11A957BE-CB6B-42E5-90C2-51CF2AE3AB3F}" presName="accentRepeatNode" presStyleLbl="solidFgAcc1" presStyleIdx="5" presStyleCnt="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039FB2A-B587-440C-AB1A-3FC8F3B351C7}" type="pres">
      <dgm:prSet presAssocID="{2923F72D-FB41-4C1E-B7D2-203F543DF371}" presName="text_7" presStyleLbl="node1" presStyleIdx="6" presStyleCnt="7" custLinFactNeighborX="142" custLinFactNeighborY="-7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FAB5C-290D-4958-9DC6-3D4550AA509C}" type="pres">
      <dgm:prSet presAssocID="{2923F72D-FB41-4C1E-B7D2-203F543DF371}" presName="accent_7" presStyleCnt="0"/>
      <dgm:spPr/>
    </dgm:pt>
    <dgm:pt modelId="{42C3679E-21F6-45A9-9A06-C04EA9BD8CDA}" type="pres">
      <dgm:prSet presAssocID="{2923F72D-FB41-4C1E-B7D2-203F543DF371}" presName="accentRepeatNode" presStyleLbl="solidFgAcc1" presStyleIdx="6" presStyleCnt="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</dgm:pt>
  </dgm:ptLst>
  <dgm:cxnLst>
    <dgm:cxn modelId="{19CF76FC-13F0-41D5-BC03-01BE308BC8B4}" type="presOf" srcId="{D6271DAC-232B-4272-AEF7-F7CFFA90FABA}" destId="{4DED87C9-20A9-4EDB-941E-7322DFB8F449}" srcOrd="0" destOrd="0" presId="urn:microsoft.com/office/officeart/2008/layout/VerticalCurvedList"/>
    <dgm:cxn modelId="{C89896E1-D91A-4B9B-BD92-D56A314EDA40}" type="presOf" srcId="{E7691F32-82F2-4693-83D5-A30C037D0CB6}" destId="{A76DA56E-2D16-4C51-B070-BA68613222A2}" srcOrd="0" destOrd="0" presId="urn:microsoft.com/office/officeart/2008/layout/VerticalCurvedList"/>
    <dgm:cxn modelId="{3809BFE9-E48E-4D7C-BEF5-12D6DC9F0BC7}" type="presOf" srcId="{11A957BE-CB6B-42E5-90C2-51CF2AE3AB3F}" destId="{444118F3-D9FE-4640-A5CE-5389C476BAC0}" srcOrd="0" destOrd="0" presId="urn:microsoft.com/office/officeart/2008/layout/VerticalCurvedList"/>
    <dgm:cxn modelId="{08613BF2-9CA2-4540-B34D-D0AEF34386CA}" srcId="{318DDA4D-5843-4401-97FC-2F4D8BF4903F}" destId="{B99EABAA-C631-4B53-8B0F-381CD3B941C7}" srcOrd="0" destOrd="0" parTransId="{DB7F7199-F54D-4330-A822-4B37380AA6AE}" sibTransId="{4C099A76-5894-49CB-AD1A-C3DCE7B42FBE}"/>
    <dgm:cxn modelId="{C6EA80A8-7282-48EA-8383-CFDD1649F196}" srcId="{318DDA4D-5843-4401-97FC-2F4D8BF4903F}" destId="{2923F72D-FB41-4C1E-B7D2-203F543DF371}" srcOrd="6" destOrd="0" parTransId="{87ABDC13-1BD8-407B-8DA5-CFC3E5D9EC97}" sibTransId="{E8E19CD0-BD19-47D9-BD3A-486046DA5E6D}"/>
    <dgm:cxn modelId="{AA333488-7544-465C-B79C-5D6FB80354D6}" srcId="{318DDA4D-5843-4401-97FC-2F4D8BF4903F}" destId="{238A7226-3845-4550-B2A9-FD68ADF499BE}" srcOrd="4" destOrd="0" parTransId="{4CC48353-A81B-4163-94E6-93389ADD7D0B}" sibTransId="{C3972040-8BBE-48DF-8AE5-DE758C95FE6D}"/>
    <dgm:cxn modelId="{1242B69D-ABE5-489E-9B55-DC0FD62E7158}" srcId="{318DDA4D-5843-4401-97FC-2F4D8BF4903F}" destId="{D6271DAC-232B-4272-AEF7-F7CFFA90FABA}" srcOrd="1" destOrd="0" parTransId="{52AB42F3-A5CE-4958-9050-27A688FD8139}" sibTransId="{C5A8054D-D2AC-4827-92D1-3673ADC7C1E4}"/>
    <dgm:cxn modelId="{A06557A4-FF9E-462E-AA26-413D8CE66D7F}" srcId="{318DDA4D-5843-4401-97FC-2F4D8BF4903F}" destId="{11A957BE-CB6B-42E5-90C2-51CF2AE3AB3F}" srcOrd="5" destOrd="0" parTransId="{581B7DF1-CBFD-43F2-B66C-69DF64A38631}" sibTransId="{C947609B-46A2-4E17-8F8E-3D812AD30044}"/>
    <dgm:cxn modelId="{95D5C06A-C055-4ACE-A3E2-02F950CAC5B4}" type="presOf" srcId="{318DDA4D-5843-4401-97FC-2F4D8BF4903F}" destId="{AF2014EF-328B-430A-8B55-294F4288C57F}" srcOrd="0" destOrd="0" presId="urn:microsoft.com/office/officeart/2008/layout/VerticalCurvedList"/>
    <dgm:cxn modelId="{959B7F18-1393-4B1C-BEBB-4B065E2672E3}" srcId="{318DDA4D-5843-4401-97FC-2F4D8BF4903F}" destId="{C94B0C57-E6FB-4177-B6E3-6C76E1683E18}" srcOrd="3" destOrd="0" parTransId="{EA7C4F59-0634-4B2B-88BE-F9A40935A813}" sibTransId="{5A4938E0-2893-4D73-85A0-5095AF570470}"/>
    <dgm:cxn modelId="{20B0019B-4BB0-432A-A2A4-ABDAC75E5700}" type="presOf" srcId="{4C099A76-5894-49CB-AD1A-C3DCE7B42FBE}" destId="{DBBBF734-43BB-4AD0-B05C-32C3368D473F}" srcOrd="0" destOrd="0" presId="urn:microsoft.com/office/officeart/2008/layout/VerticalCurvedList"/>
    <dgm:cxn modelId="{3BAF9227-439F-4BC2-8135-306E6EF492AF}" type="presOf" srcId="{238A7226-3845-4550-B2A9-FD68ADF499BE}" destId="{E03EB2FB-112C-4595-825F-5E57870167B3}" srcOrd="0" destOrd="0" presId="urn:microsoft.com/office/officeart/2008/layout/VerticalCurvedList"/>
    <dgm:cxn modelId="{237E4536-DBCF-43A8-98D7-CFDE8D630ACA}" type="presOf" srcId="{C94B0C57-E6FB-4177-B6E3-6C76E1683E18}" destId="{E6F4C68E-02B7-4FDD-B260-09B42F127752}" srcOrd="0" destOrd="0" presId="urn:microsoft.com/office/officeart/2008/layout/VerticalCurvedList"/>
    <dgm:cxn modelId="{9BD6165B-9B7B-47E2-909E-82871775C18F}" srcId="{318DDA4D-5843-4401-97FC-2F4D8BF4903F}" destId="{E7691F32-82F2-4693-83D5-A30C037D0CB6}" srcOrd="2" destOrd="0" parTransId="{41D8B7A5-D5A1-4117-89E5-4C9B0B5F686A}" sibTransId="{A845ABEE-AFB9-42DE-A8E8-D25801E3A25A}"/>
    <dgm:cxn modelId="{EFF96332-A2DD-4410-8033-EB1ED4AD96ED}" type="presOf" srcId="{2923F72D-FB41-4C1E-B7D2-203F543DF371}" destId="{8039FB2A-B587-440C-AB1A-3FC8F3B351C7}" srcOrd="0" destOrd="0" presId="urn:microsoft.com/office/officeart/2008/layout/VerticalCurvedList"/>
    <dgm:cxn modelId="{ED3406E3-3C44-419F-82AF-842A27569B96}" type="presOf" srcId="{B99EABAA-C631-4B53-8B0F-381CD3B941C7}" destId="{05EDBBF2-851F-4E05-BDB5-24CAA1570D70}" srcOrd="0" destOrd="0" presId="urn:microsoft.com/office/officeart/2008/layout/VerticalCurvedList"/>
    <dgm:cxn modelId="{655895CA-61E2-43E8-8708-BC7C77D80622}" type="presParOf" srcId="{AF2014EF-328B-430A-8B55-294F4288C57F}" destId="{8F4DD578-C325-45EA-8962-48DF64C36607}" srcOrd="0" destOrd="0" presId="urn:microsoft.com/office/officeart/2008/layout/VerticalCurvedList"/>
    <dgm:cxn modelId="{4F072611-50D5-4CB9-BB2C-04BC02442294}" type="presParOf" srcId="{8F4DD578-C325-45EA-8962-48DF64C36607}" destId="{2B6D9606-E1C3-4EA4-AED0-A7485838E559}" srcOrd="0" destOrd="0" presId="urn:microsoft.com/office/officeart/2008/layout/VerticalCurvedList"/>
    <dgm:cxn modelId="{655C8CE0-0B96-4DC5-ABB4-BBBBD78B6B79}" type="presParOf" srcId="{2B6D9606-E1C3-4EA4-AED0-A7485838E559}" destId="{1306DF19-873F-4893-B184-CA652F3EEBAF}" srcOrd="0" destOrd="0" presId="urn:microsoft.com/office/officeart/2008/layout/VerticalCurvedList"/>
    <dgm:cxn modelId="{591EEF44-6234-497B-933D-5CD47A68BA3C}" type="presParOf" srcId="{2B6D9606-E1C3-4EA4-AED0-A7485838E559}" destId="{DBBBF734-43BB-4AD0-B05C-32C3368D473F}" srcOrd="1" destOrd="0" presId="urn:microsoft.com/office/officeart/2008/layout/VerticalCurvedList"/>
    <dgm:cxn modelId="{24944423-6868-40DC-8AAB-9B04EAEC4A4F}" type="presParOf" srcId="{2B6D9606-E1C3-4EA4-AED0-A7485838E559}" destId="{D93F133C-5CA2-4635-B78D-AC184BFAF404}" srcOrd="2" destOrd="0" presId="urn:microsoft.com/office/officeart/2008/layout/VerticalCurvedList"/>
    <dgm:cxn modelId="{871532E3-E572-4F26-BB91-16EB1AEF9F9F}" type="presParOf" srcId="{2B6D9606-E1C3-4EA4-AED0-A7485838E559}" destId="{67BDA5E4-4D27-4130-8A08-379D228AD817}" srcOrd="3" destOrd="0" presId="urn:microsoft.com/office/officeart/2008/layout/VerticalCurvedList"/>
    <dgm:cxn modelId="{2AB99856-DC0C-4A0B-BC57-B0A7BBB2F2EC}" type="presParOf" srcId="{8F4DD578-C325-45EA-8962-48DF64C36607}" destId="{05EDBBF2-851F-4E05-BDB5-24CAA1570D70}" srcOrd="1" destOrd="0" presId="urn:microsoft.com/office/officeart/2008/layout/VerticalCurvedList"/>
    <dgm:cxn modelId="{E235119A-7148-4F80-81CC-DA47B9C8D26E}" type="presParOf" srcId="{8F4DD578-C325-45EA-8962-48DF64C36607}" destId="{2257EA2A-D028-43C2-A898-D17B52AB7602}" srcOrd="2" destOrd="0" presId="urn:microsoft.com/office/officeart/2008/layout/VerticalCurvedList"/>
    <dgm:cxn modelId="{30485F8B-F73B-4D40-9C5A-7A3D45F94E18}" type="presParOf" srcId="{2257EA2A-D028-43C2-A898-D17B52AB7602}" destId="{7D1D8038-B02A-4419-924E-C8291392477C}" srcOrd="0" destOrd="0" presId="urn:microsoft.com/office/officeart/2008/layout/VerticalCurvedList"/>
    <dgm:cxn modelId="{D9502F98-B50B-48A8-BEB5-8B4703BAB631}" type="presParOf" srcId="{8F4DD578-C325-45EA-8962-48DF64C36607}" destId="{4DED87C9-20A9-4EDB-941E-7322DFB8F449}" srcOrd="3" destOrd="0" presId="urn:microsoft.com/office/officeart/2008/layout/VerticalCurvedList"/>
    <dgm:cxn modelId="{BAE6D72A-A390-4D9F-9D46-AB54FFF129B8}" type="presParOf" srcId="{8F4DD578-C325-45EA-8962-48DF64C36607}" destId="{8CD16620-42DD-4F00-AB7B-776E3219956F}" srcOrd="4" destOrd="0" presId="urn:microsoft.com/office/officeart/2008/layout/VerticalCurvedList"/>
    <dgm:cxn modelId="{881AFC25-CCD5-4B16-98D6-278EDFE97635}" type="presParOf" srcId="{8CD16620-42DD-4F00-AB7B-776E3219956F}" destId="{38DD19CC-9644-41CE-A6CE-4F6505B13A1E}" srcOrd="0" destOrd="0" presId="urn:microsoft.com/office/officeart/2008/layout/VerticalCurvedList"/>
    <dgm:cxn modelId="{D9429A8F-6FD7-4841-A905-353C006F778A}" type="presParOf" srcId="{8F4DD578-C325-45EA-8962-48DF64C36607}" destId="{A76DA56E-2D16-4C51-B070-BA68613222A2}" srcOrd="5" destOrd="0" presId="urn:microsoft.com/office/officeart/2008/layout/VerticalCurvedList"/>
    <dgm:cxn modelId="{F51EEAB3-51D2-443A-B2BE-1EFD4A4E64DD}" type="presParOf" srcId="{8F4DD578-C325-45EA-8962-48DF64C36607}" destId="{915DDB78-473E-4A77-AC25-B5FC953CBD5F}" srcOrd="6" destOrd="0" presId="urn:microsoft.com/office/officeart/2008/layout/VerticalCurvedList"/>
    <dgm:cxn modelId="{175C0A33-3209-4A8B-9F82-4C5F3F67611D}" type="presParOf" srcId="{915DDB78-473E-4A77-AC25-B5FC953CBD5F}" destId="{D5A296F1-FA5E-4B7D-950F-A6471A3306D8}" srcOrd="0" destOrd="0" presId="urn:microsoft.com/office/officeart/2008/layout/VerticalCurvedList"/>
    <dgm:cxn modelId="{4A6E983D-2082-4311-80C6-5BEC8E632493}" type="presParOf" srcId="{8F4DD578-C325-45EA-8962-48DF64C36607}" destId="{E6F4C68E-02B7-4FDD-B260-09B42F127752}" srcOrd="7" destOrd="0" presId="urn:microsoft.com/office/officeart/2008/layout/VerticalCurvedList"/>
    <dgm:cxn modelId="{D6A7E5A2-FE06-4AF4-8ED7-D4C6AB8D59CE}" type="presParOf" srcId="{8F4DD578-C325-45EA-8962-48DF64C36607}" destId="{56996909-E54A-405E-83CB-96C1F65B55C8}" srcOrd="8" destOrd="0" presId="urn:microsoft.com/office/officeart/2008/layout/VerticalCurvedList"/>
    <dgm:cxn modelId="{CB9EAF44-CBA7-4C31-A7A8-512984CADC25}" type="presParOf" srcId="{56996909-E54A-405E-83CB-96C1F65B55C8}" destId="{6E4CF867-DC57-40CC-AACA-122F1B7D36BD}" srcOrd="0" destOrd="0" presId="urn:microsoft.com/office/officeart/2008/layout/VerticalCurvedList"/>
    <dgm:cxn modelId="{9F6A2E49-9BE1-428F-888D-070657C81C99}" type="presParOf" srcId="{8F4DD578-C325-45EA-8962-48DF64C36607}" destId="{E03EB2FB-112C-4595-825F-5E57870167B3}" srcOrd="9" destOrd="0" presId="urn:microsoft.com/office/officeart/2008/layout/VerticalCurvedList"/>
    <dgm:cxn modelId="{3DDF7690-7611-4697-8348-8B15A272D3D8}" type="presParOf" srcId="{8F4DD578-C325-45EA-8962-48DF64C36607}" destId="{62A267E3-31D8-4A24-9673-B266B9E65D88}" srcOrd="10" destOrd="0" presId="urn:microsoft.com/office/officeart/2008/layout/VerticalCurvedList"/>
    <dgm:cxn modelId="{062DC484-E965-4E14-B8CF-C8C3E64B9E7A}" type="presParOf" srcId="{62A267E3-31D8-4A24-9673-B266B9E65D88}" destId="{2585C1C6-BE77-4CC7-9160-87169813DCA9}" srcOrd="0" destOrd="0" presId="urn:microsoft.com/office/officeart/2008/layout/VerticalCurvedList"/>
    <dgm:cxn modelId="{D759D10C-7269-4A0C-B4CA-BB811E3A13D6}" type="presParOf" srcId="{8F4DD578-C325-45EA-8962-48DF64C36607}" destId="{444118F3-D9FE-4640-A5CE-5389C476BAC0}" srcOrd="11" destOrd="0" presId="urn:microsoft.com/office/officeart/2008/layout/VerticalCurvedList"/>
    <dgm:cxn modelId="{9BD2F076-C299-4870-B09B-F7DE381100F8}" type="presParOf" srcId="{8F4DD578-C325-45EA-8962-48DF64C36607}" destId="{C45E1718-3D67-438E-A369-90F02AE1F783}" srcOrd="12" destOrd="0" presId="urn:microsoft.com/office/officeart/2008/layout/VerticalCurvedList"/>
    <dgm:cxn modelId="{C9C4E301-28ED-4525-9DC5-27E0586E5FED}" type="presParOf" srcId="{C45E1718-3D67-438E-A369-90F02AE1F783}" destId="{C41C026B-1E14-4A50-829C-BC8B132A2BAE}" srcOrd="0" destOrd="0" presId="urn:microsoft.com/office/officeart/2008/layout/VerticalCurvedList"/>
    <dgm:cxn modelId="{1F25DDF7-D930-4EA4-9A2E-8456EAE6402A}" type="presParOf" srcId="{8F4DD578-C325-45EA-8962-48DF64C36607}" destId="{8039FB2A-B587-440C-AB1A-3FC8F3B351C7}" srcOrd="13" destOrd="0" presId="urn:microsoft.com/office/officeart/2008/layout/VerticalCurvedList"/>
    <dgm:cxn modelId="{86696BDA-A42B-46D2-AF47-F6B36182FB6E}" type="presParOf" srcId="{8F4DD578-C325-45EA-8962-48DF64C36607}" destId="{013FAB5C-290D-4958-9DC6-3D4550AA509C}" srcOrd="14" destOrd="0" presId="urn:microsoft.com/office/officeart/2008/layout/VerticalCurvedList"/>
    <dgm:cxn modelId="{2B6BFDBD-6DCC-4346-9775-7B4B4DEB45FF}" type="presParOf" srcId="{013FAB5C-290D-4958-9DC6-3D4550AA509C}" destId="{42C3679E-21F6-45A9-9A06-C04EA9BD8C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1E5415-EAF5-4CE2-B119-E74DE0283C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2CC685C-2CD6-4CA5-8638-8A013E669C92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Первично: </a:t>
          </a:r>
          <a:r>
            <a:rPr lang="ru-RU" sz="16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бучающиеся ОО, </a:t>
          </a:r>
          <a:r>
            <a:rPr lang="ru-RU" sz="16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дети-инвалиды, о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бучающиеся по состоянию здоровья на дому, </a:t>
          </a: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испытывающие трудности в освоении ООП любого уровня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BF5C9-42E6-448E-8CE2-E58EC34B39E9}" type="parTrans" cxnId="{AA28050A-6604-44E8-9B8F-5186056405BC}">
      <dgm:prSet/>
      <dgm:spPr/>
      <dgm:t>
        <a:bodyPr/>
        <a:lstStyle/>
        <a:p>
          <a:endParaRPr lang="ru-RU" sz="16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B8DE6A-DCDD-4D57-8571-08100100FA02}" type="sibTrans" cxnId="{AA28050A-6604-44E8-9B8F-5186056405BC}">
      <dgm:prSet/>
      <dgm:spPr/>
      <dgm:t>
        <a:bodyPr/>
        <a:lstStyle/>
        <a:p>
          <a:endParaRPr lang="ru-RU" sz="16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522520-4F71-4B2E-B244-58BA59235FCD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0" dirty="0" smtClean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Повторно: </a:t>
          </a:r>
          <a:r>
            <a:rPr lang="ru-RU" sz="16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необходимости изменения  образовательной программы при устойчивой неуспеваемости, либо при компенсации нарушений</a:t>
          </a:r>
          <a:endParaRPr lang="ru-RU" sz="16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3F36B-5443-4977-9120-9A5BDC539B59}" type="parTrans" cxnId="{DA690A10-4150-4BA1-9583-5CC6BABB5418}">
      <dgm:prSet/>
      <dgm:spPr/>
      <dgm:t>
        <a:bodyPr/>
        <a:lstStyle/>
        <a:p>
          <a:endParaRPr lang="ru-RU" sz="16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2FBC8-900A-44EB-B96C-C36DA02219BD}" type="sibTrans" cxnId="{DA690A10-4150-4BA1-9583-5CC6BABB5418}">
      <dgm:prSet/>
      <dgm:spPr/>
      <dgm:t>
        <a:bodyPr/>
        <a:lstStyle/>
        <a:p>
          <a:endParaRPr lang="ru-RU" sz="1600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C43FDB-E224-469D-BD99-6A0F9B9DB42A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от 0 до 18 лет, лица старше 18 лет  при направлении медицинской организацией для установления или переоформления инвалидности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1413ACC-2918-487B-B583-C0F83CBA89C1}" type="parTrans" cxnId="{17B3A04E-E707-4C98-9E6F-336D12F29439}">
      <dgm:prSet/>
      <dgm:spPr/>
      <dgm:t>
        <a:bodyPr/>
        <a:lstStyle/>
        <a:p>
          <a:endParaRPr lang="ru-RU"/>
        </a:p>
      </dgm:t>
    </dgm:pt>
    <dgm:pt modelId="{D2FEA7D9-C82F-4537-9068-041215180680}" type="sibTrans" cxnId="{17B3A04E-E707-4C98-9E6F-336D12F29439}">
      <dgm:prSet/>
      <dgm:spPr/>
      <dgm:t>
        <a:bodyPr/>
        <a:lstStyle/>
        <a:p>
          <a:endParaRPr lang="ru-RU"/>
        </a:p>
      </dgm:t>
    </dgm:pt>
    <dgm:pt modelId="{F753BA72-31F1-473B-BC19-EB859AC7DDB6}">
      <dgm:prSet custT="1"/>
      <dgm:spPr/>
      <dgm:t>
        <a:bodyPr/>
        <a:lstStyle/>
        <a:p>
          <a:pPr algn="just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Обучающиеся с инвалидностью, нуждающиеся в реализации мероприятий по психолого-педагогической реабилитации и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абилитации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(ИПРА)</a:t>
          </a:r>
        </a:p>
      </dgm:t>
    </dgm:pt>
    <dgm:pt modelId="{612BCF94-18DE-46F6-82D6-A341BFCD3733}" type="parTrans" cxnId="{6203BC03-637F-46AB-BA68-C7DA0FEDDC67}">
      <dgm:prSet/>
      <dgm:spPr/>
      <dgm:t>
        <a:bodyPr/>
        <a:lstStyle/>
        <a:p>
          <a:endParaRPr lang="ru-RU"/>
        </a:p>
      </dgm:t>
    </dgm:pt>
    <dgm:pt modelId="{C9F44E8B-BAE5-4553-AF2A-958F9E337312}" type="sibTrans" cxnId="{6203BC03-637F-46AB-BA68-C7DA0FEDDC67}">
      <dgm:prSet/>
      <dgm:spPr/>
      <dgm:t>
        <a:bodyPr/>
        <a:lstStyle/>
        <a:p>
          <a:endParaRPr lang="ru-RU"/>
        </a:p>
      </dgm:t>
    </dgm:pt>
    <dgm:pt modelId="{5F50B911-6077-4CED-9155-C8EF53892072}">
      <dgm:prSet custT="1"/>
      <dgm:spPr/>
      <dgm:t>
        <a:bodyPr/>
        <a:lstStyle/>
        <a:p>
          <a:pPr algn="just"/>
          <a:r>
            <a:rPr lang="ru-RU" sz="16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ОВЗ (обучение по АООП и  рекомендации ТМПК)  при переходе с одного уровня образования на другой</a:t>
          </a:r>
        </a:p>
      </dgm:t>
    </dgm:pt>
    <dgm:pt modelId="{DA4195EC-2EBF-479D-A495-28EEA97DCE42}" type="parTrans" cxnId="{62D77207-610F-429F-AE30-E804A83BCAA3}">
      <dgm:prSet/>
      <dgm:spPr/>
      <dgm:t>
        <a:bodyPr/>
        <a:lstStyle/>
        <a:p>
          <a:endParaRPr lang="ru-RU"/>
        </a:p>
      </dgm:t>
    </dgm:pt>
    <dgm:pt modelId="{4E573765-E8E4-4593-B5B6-CB9D95A2B3E1}" type="sibTrans" cxnId="{62D77207-610F-429F-AE30-E804A83BCAA3}">
      <dgm:prSet/>
      <dgm:spPr/>
      <dgm:t>
        <a:bodyPr/>
        <a:lstStyle/>
        <a:p>
          <a:endParaRPr lang="ru-RU"/>
        </a:p>
      </dgm:t>
    </dgm:pt>
    <dgm:pt modelId="{E0D34CC9-EAEF-4C35-AC7C-2E04E1A3C28C}" type="pres">
      <dgm:prSet presAssocID="{BE1E5415-EAF5-4CE2-B119-E74DE0283C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D4D3D67-B4FB-4F2F-AEE7-81A121415163}" type="pres">
      <dgm:prSet presAssocID="{BE1E5415-EAF5-4CE2-B119-E74DE0283C8D}" presName="Name1" presStyleCnt="0"/>
      <dgm:spPr/>
    </dgm:pt>
    <dgm:pt modelId="{E25BC270-83D1-4F90-A6D3-39B97A5665DE}" type="pres">
      <dgm:prSet presAssocID="{BE1E5415-EAF5-4CE2-B119-E74DE0283C8D}" presName="cycle" presStyleCnt="0"/>
      <dgm:spPr/>
    </dgm:pt>
    <dgm:pt modelId="{63817CCA-93AD-4086-A216-E0DA5D1D83B6}" type="pres">
      <dgm:prSet presAssocID="{BE1E5415-EAF5-4CE2-B119-E74DE0283C8D}" presName="srcNode" presStyleLbl="node1" presStyleIdx="0" presStyleCnt="5"/>
      <dgm:spPr/>
    </dgm:pt>
    <dgm:pt modelId="{CC50F002-B1A2-4123-B41C-0B211F63F6FA}" type="pres">
      <dgm:prSet presAssocID="{BE1E5415-EAF5-4CE2-B119-E74DE0283C8D}" presName="conn" presStyleLbl="parChTrans1D2" presStyleIdx="0" presStyleCnt="1"/>
      <dgm:spPr/>
      <dgm:t>
        <a:bodyPr/>
        <a:lstStyle/>
        <a:p>
          <a:endParaRPr lang="ru-RU"/>
        </a:p>
      </dgm:t>
    </dgm:pt>
    <dgm:pt modelId="{D432EDC4-9077-4C97-B31B-EA53B110B66F}" type="pres">
      <dgm:prSet presAssocID="{BE1E5415-EAF5-4CE2-B119-E74DE0283C8D}" presName="extraNode" presStyleLbl="node1" presStyleIdx="0" presStyleCnt="5"/>
      <dgm:spPr/>
    </dgm:pt>
    <dgm:pt modelId="{6EC6BF9A-80A0-4512-B8DC-50D6148A945D}" type="pres">
      <dgm:prSet presAssocID="{BE1E5415-EAF5-4CE2-B119-E74DE0283C8D}" presName="dstNode" presStyleLbl="node1" presStyleIdx="0" presStyleCnt="5"/>
      <dgm:spPr/>
    </dgm:pt>
    <dgm:pt modelId="{3E1494F7-9E80-40D8-9F53-E0AE017A9C31}" type="pres">
      <dgm:prSet presAssocID="{82CC685C-2CD6-4CA5-8638-8A013E669C92}" presName="text_1" presStyleLbl="node1" presStyleIdx="0" presStyleCnt="5" custScaleX="101989" custScaleY="121606" custLinFactNeighborX="-574" custLinFactNeighborY="1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DB8BE-9D04-402A-8446-87B6854BF262}" type="pres">
      <dgm:prSet presAssocID="{82CC685C-2CD6-4CA5-8638-8A013E669C92}" presName="accent_1" presStyleCnt="0"/>
      <dgm:spPr/>
    </dgm:pt>
    <dgm:pt modelId="{421949C9-7081-48E0-BDEA-12BCC7921F3B}" type="pres">
      <dgm:prSet presAssocID="{82CC685C-2CD6-4CA5-8638-8A013E669C92}" presName="accentRepeatNode" presStyleLbl="solidFgAcc1" presStyleIdx="0" presStyleCnt="5" custScaleX="79013" custScaleY="86450" custLinFactNeighborX="-34475" custLinFactNeighborY="731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37DFF2-DCDE-413B-B5B2-C9B39F96D413}" type="pres">
      <dgm:prSet presAssocID="{83522520-4F71-4B2E-B244-58BA59235FCD}" presName="text_2" presStyleLbl="node1" presStyleIdx="1" presStyleCnt="5" custScaleX="98008" custScaleY="105373" custLinFactNeighborX="-60" custLinFactNeighborY="8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87CEB-5FB5-42DE-B0C3-44869446BC64}" type="pres">
      <dgm:prSet presAssocID="{83522520-4F71-4B2E-B244-58BA59235FCD}" presName="accent_2" presStyleCnt="0"/>
      <dgm:spPr/>
    </dgm:pt>
    <dgm:pt modelId="{A972E869-5FD3-41CB-AB66-310679BCFB49}" type="pres">
      <dgm:prSet presAssocID="{83522520-4F71-4B2E-B244-58BA59235FCD}" presName="accentRepeatNode" presStyleLbl="solidFgAcc1" presStyleIdx="1" presStyleCnt="5" custScaleX="69660" custScaleY="72530" custLinFactNeighborX="-17573" custLinFactNeighborY="-25337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DC31BF-CB4D-4373-9EF3-67860109CA3B}" type="pres">
      <dgm:prSet presAssocID="{5F50B911-6077-4CED-9155-C8EF53892072}" presName="text_3" presStyleLbl="node1" presStyleIdx="2" presStyleCnt="5" custLinFactNeighborX="-1115" custLinFactNeighborY="-25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2CC65-43FB-4B64-9CED-9FCC95B8A0EC}" type="pres">
      <dgm:prSet presAssocID="{5F50B911-6077-4CED-9155-C8EF53892072}" presName="accent_3" presStyleCnt="0"/>
      <dgm:spPr/>
    </dgm:pt>
    <dgm:pt modelId="{40F59581-3DC1-411B-AF7C-B9C2D9B08EC2}" type="pres">
      <dgm:prSet presAssocID="{5F50B911-6077-4CED-9155-C8EF53892072}" presName="accentRepeatNode" presStyleLbl="solidFgAcc1" presStyleIdx="2" presStyleCnt="5" custLinFactNeighborX="-54581" custLinFactNeighborY="-191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D2B74B-AE61-4080-8A42-B501A17D87CA}" type="pres">
      <dgm:prSet presAssocID="{F753BA72-31F1-473B-BC19-EB859AC7DDB6}" presName="text_4" presStyleLbl="node1" presStyleIdx="3" presStyleCnt="5" custScaleX="100000" custLinFactNeighborX="574" custLinFactNeighborY="-67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34C96-67CF-47F5-9648-6397D078DF3C}" type="pres">
      <dgm:prSet presAssocID="{F753BA72-31F1-473B-BC19-EB859AC7DDB6}" presName="accent_4" presStyleCnt="0"/>
      <dgm:spPr/>
    </dgm:pt>
    <dgm:pt modelId="{4B6FA747-A73F-4B92-9889-24FF5C6479DF}" type="pres">
      <dgm:prSet presAssocID="{F753BA72-31F1-473B-BC19-EB859AC7DDB6}" presName="accentRepeatNode" presStyleLbl="solidFgAcc1" presStyleIdx="3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771AAD-D576-4D08-B0A2-78BEB527D76A}" type="pres">
      <dgm:prSet presAssocID="{EEC43FDB-E224-469D-BD99-6A0F9B9DB42A}" presName="text_5" presStyleLbl="node1" presStyleIdx="4" presStyleCnt="5" custScaleX="88784" custLinFactNeighborX="4271" custLinFactNeighborY="-4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40243-4E26-44A5-92CF-F346083F6F8B}" type="pres">
      <dgm:prSet presAssocID="{EEC43FDB-E224-469D-BD99-6A0F9B9DB42A}" presName="accent_5" presStyleCnt="0"/>
      <dgm:spPr/>
    </dgm:pt>
    <dgm:pt modelId="{87D8E963-59EB-4BD4-A360-4A7695765E03}" type="pres">
      <dgm:prSet presAssocID="{EEC43FDB-E224-469D-BD99-6A0F9B9DB42A}" presName="accentRepeatNode" presStyleLbl="solidFgAcc1" presStyleIdx="4" presStyleCnt="5" custScaleX="65417" custScaleY="55626" custLinFactNeighborX="37631" custLinFactNeighborY="-460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A28050A-6604-44E8-9B8F-5186056405BC}" srcId="{BE1E5415-EAF5-4CE2-B119-E74DE0283C8D}" destId="{82CC685C-2CD6-4CA5-8638-8A013E669C92}" srcOrd="0" destOrd="0" parTransId="{42FBF5C9-42E6-448E-8CE2-E58EC34B39E9}" sibTransId="{EFB8DE6A-DCDD-4D57-8571-08100100FA02}"/>
    <dgm:cxn modelId="{0FCBF716-D8B9-4A93-9A9F-1EA97BFF5AEB}" type="presOf" srcId="{EFB8DE6A-DCDD-4D57-8571-08100100FA02}" destId="{CC50F002-B1A2-4123-B41C-0B211F63F6FA}" srcOrd="0" destOrd="0" presId="urn:microsoft.com/office/officeart/2008/layout/VerticalCurvedList"/>
    <dgm:cxn modelId="{DA690A10-4150-4BA1-9583-5CC6BABB5418}" srcId="{BE1E5415-EAF5-4CE2-B119-E74DE0283C8D}" destId="{83522520-4F71-4B2E-B244-58BA59235FCD}" srcOrd="1" destOrd="0" parTransId="{6023F36B-5443-4977-9120-9A5BDC539B59}" sibTransId="{2092FBC8-900A-44EB-B96C-C36DA02219BD}"/>
    <dgm:cxn modelId="{450FD341-2850-45B7-A764-64738F98BC3B}" type="presOf" srcId="{EEC43FDB-E224-469D-BD99-6A0F9B9DB42A}" destId="{74771AAD-D576-4D08-B0A2-78BEB527D76A}" srcOrd="0" destOrd="0" presId="urn:microsoft.com/office/officeart/2008/layout/VerticalCurvedList"/>
    <dgm:cxn modelId="{6203BC03-637F-46AB-BA68-C7DA0FEDDC67}" srcId="{BE1E5415-EAF5-4CE2-B119-E74DE0283C8D}" destId="{F753BA72-31F1-473B-BC19-EB859AC7DDB6}" srcOrd="3" destOrd="0" parTransId="{612BCF94-18DE-46F6-82D6-A341BFCD3733}" sibTransId="{C9F44E8B-BAE5-4553-AF2A-958F9E337312}"/>
    <dgm:cxn modelId="{A15C0A63-175B-4653-A96D-36DDB543F141}" type="presOf" srcId="{F753BA72-31F1-473B-BC19-EB859AC7DDB6}" destId="{5DD2B74B-AE61-4080-8A42-B501A17D87CA}" srcOrd="0" destOrd="0" presId="urn:microsoft.com/office/officeart/2008/layout/VerticalCurvedList"/>
    <dgm:cxn modelId="{62D77207-610F-429F-AE30-E804A83BCAA3}" srcId="{BE1E5415-EAF5-4CE2-B119-E74DE0283C8D}" destId="{5F50B911-6077-4CED-9155-C8EF53892072}" srcOrd="2" destOrd="0" parTransId="{DA4195EC-2EBF-479D-A495-28EEA97DCE42}" sibTransId="{4E573765-E8E4-4593-B5B6-CB9D95A2B3E1}"/>
    <dgm:cxn modelId="{FB4277A5-3AEB-40A7-BCD7-9EFFAE6303DB}" type="presOf" srcId="{83522520-4F71-4B2E-B244-58BA59235FCD}" destId="{AD37DFF2-DCDE-413B-B5B2-C9B39F96D413}" srcOrd="0" destOrd="0" presId="urn:microsoft.com/office/officeart/2008/layout/VerticalCurvedList"/>
    <dgm:cxn modelId="{17B3A04E-E707-4C98-9E6F-336D12F29439}" srcId="{BE1E5415-EAF5-4CE2-B119-E74DE0283C8D}" destId="{EEC43FDB-E224-469D-BD99-6A0F9B9DB42A}" srcOrd="4" destOrd="0" parTransId="{31413ACC-2918-487B-B583-C0F83CBA89C1}" sibTransId="{D2FEA7D9-C82F-4537-9068-041215180680}"/>
    <dgm:cxn modelId="{DCA8DB3A-FA63-453E-8144-CE35E8308ADF}" type="presOf" srcId="{5F50B911-6077-4CED-9155-C8EF53892072}" destId="{30DC31BF-CB4D-4373-9EF3-67860109CA3B}" srcOrd="0" destOrd="0" presId="urn:microsoft.com/office/officeart/2008/layout/VerticalCurvedList"/>
    <dgm:cxn modelId="{01497F60-2F06-48D8-901B-FE9DF933D3A1}" type="presOf" srcId="{BE1E5415-EAF5-4CE2-B119-E74DE0283C8D}" destId="{E0D34CC9-EAEF-4C35-AC7C-2E04E1A3C28C}" srcOrd="0" destOrd="0" presId="urn:microsoft.com/office/officeart/2008/layout/VerticalCurvedList"/>
    <dgm:cxn modelId="{F5D48226-4783-4C29-B340-6476866D7345}" type="presOf" srcId="{82CC685C-2CD6-4CA5-8638-8A013E669C92}" destId="{3E1494F7-9E80-40D8-9F53-E0AE017A9C31}" srcOrd="0" destOrd="0" presId="urn:microsoft.com/office/officeart/2008/layout/VerticalCurvedList"/>
    <dgm:cxn modelId="{F1F3FAE6-464D-41F4-B637-6D885AC7415E}" type="presParOf" srcId="{E0D34CC9-EAEF-4C35-AC7C-2E04E1A3C28C}" destId="{7D4D3D67-B4FB-4F2F-AEE7-81A121415163}" srcOrd="0" destOrd="0" presId="urn:microsoft.com/office/officeart/2008/layout/VerticalCurvedList"/>
    <dgm:cxn modelId="{B631FE8C-D823-468E-A445-1A9170641A3C}" type="presParOf" srcId="{7D4D3D67-B4FB-4F2F-AEE7-81A121415163}" destId="{E25BC270-83D1-4F90-A6D3-39B97A5665DE}" srcOrd="0" destOrd="0" presId="urn:microsoft.com/office/officeart/2008/layout/VerticalCurvedList"/>
    <dgm:cxn modelId="{F295DEA3-04D0-4D45-9107-95C1D85D2A0A}" type="presParOf" srcId="{E25BC270-83D1-4F90-A6D3-39B97A5665DE}" destId="{63817CCA-93AD-4086-A216-E0DA5D1D83B6}" srcOrd="0" destOrd="0" presId="urn:microsoft.com/office/officeart/2008/layout/VerticalCurvedList"/>
    <dgm:cxn modelId="{92769971-3318-4608-974D-56E01EA16A14}" type="presParOf" srcId="{E25BC270-83D1-4F90-A6D3-39B97A5665DE}" destId="{CC50F002-B1A2-4123-B41C-0B211F63F6FA}" srcOrd="1" destOrd="0" presId="urn:microsoft.com/office/officeart/2008/layout/VerticalCurvedList"/>
    <dgm:cxn modelId="{D89C55DB-2814-4C4F-B524-2B1EBED206F0}" type="presParOf" srcId="{E25BC270-83D1-4F90-A6D3-39B97A5665DE}" destId="{D432EDC4-9077-4C97-B31B-EA53B110B66F}" srcOrd="2" destOrd="0" presId="urn:microsoft.com/office/officeart/2008/layout/VerticalCurvedList"/>
    <dgm:cxn modelId="{716E69A5-48F6-490A-9A01-165C3602820C}" type="presParOf" srcId="{E25BC270-83D1-4F90-A6D3-39B97A5665DE}" destId="{6EC6BF9A-80A0-4512-B8DC-50D6148A945D}" srcOrd="3" destOrd="0" presId="urn:microsoft.com/office/officeart/2008/layout/VerticalCurvedList"/>
    <dgm:cxn modelId="{485EC12A-DED5-4E69-A879-AE8B0FA48F54}" type="presParOf" srcId="{7D4D3D67-B4FB-4F2F-AEE7-81A121415163}" destId="{3E1494F7-9E80-40D8-9F53-E0AE017A9C31}" srcOrd="1" destOrd="0" presId="urn:microsoft.com/office/officeart/2008/layout/VerticalCurvedList"/>
    <dgm:cxn modelId="{B1971217-AE4E-4367-A0A3-249C2ACA47EC}" type="presParOf" srcId="{7D4D3D67-B4FB-4F2F-AEE7-81A121415163}" destId="{8D7DB8BE-9D04-402A-8446-87B6854BF262}" srcOrd="2" destOrd="0" presId="urn:microsoft.com/office/officeart/2008/layout/VerticalCurvedList"/>
    <dgm:cxn modelId="{7940DA91-6F40-449F-83B0-9DD1B15738E0}" type="presParOf" srcId="{8D7DB8BE-9D04-402A-8446-87B6854BF262}" destId="{421949C9-7081-48E0-BDEA-12BCC7921F3B}" srcOrd="0" destOrd="0" presId="urn:microsoft.com/office/officeart/2008/layout/VerticalCurvedList"/>
    <dgm:cxn modelId="{294870DD-6438-4A3E-8735-35FEC4569A4A}" type="presParOf" srcId="{7D4D3D67-B4FB-4F2F-AEE7-81A121415163}" destId="{AD37DFF2-DCDE-413B-B5B2-C9B39F96D413}" srcOrd="3" destOrd="0" presId="urn:microsoft.com/office/officeart/2008/layout/VerticalCurvedList"/>
    <dgm:cxn modelId="{7894F2A8-0DC9-49E6-AAA8-69D32CB33229}" type="presParOf" srcId="{7D4D3D67-B4FB-4F2F-AEE7-81A121415163}" destId="{BA787CEB-5FB5-42DE-B0C3-44869446BC64}" srcOrd="4" destOrd="0" presId="urn:microsoft.com/office/officeart/2008/layout/VerticalCurvedList"/>
    <dgm:cxn modelId="{D4EFB435-0C6C-4053-928D-9B621319B207}" type="presParOf" srcId="{BA787CEB-5FB5-42DE-B0C3-44869446BC64}" destId="{A972E869-5FD3-41CB-AB66-310679BCFB49}" srcOrd="0" destOrd="0" presId="urn:microsoft.com/office/officeart/2008/layout/VerticalCurvedList"/>
    <dgm:cxn modelId="{5CD362DE-F68D-4DDE-92FB-1FF226373093}" type="presParOf" srcId="{7D4D3D67-B4FB-4F2F-AEE7-81A121415163}" destId="{30DC31BF-CB4D-4373-9EF3-67860109CA3B}" srcOrd="5" destOrd="0" presId="urn:microsoft.com/office/officeart/2008/layout/VerticalCurvedList"/>
    <dgm:cxn modelId="{F66F9F07-B1C3-4893-9DFD-94E3179D4AA2}" type="presParOf" srcId="{7D4D3D67-B4FB-4F2F-AEE7-81A121415163}" destId="{4522CC65-43FB-4B64-9CED-9FCC95B8A0EC}" srcOrd="6" destOrd="0" presId="urn:microsoft.com/office/officeart/2008/layout/VerticalCurvedList"/>
    <dgm:cxn modelId="{55F5D3AB-F415-4FBD-BCC1-C01ED3807927}" type="presParOf" srcId="{4522CC65-43FB-4B64-9CED-9FCC95B8A0EC}" destId="{40F59581-3DC1-411B-AF7C-B9C2D9B08EC2}" srcOrd="0" destOrd="0" presId="urn:microsoft.com/office/officeart/2008/layout/VerticalCurvedList"/>
    <dgm:cxn modelId="{7643C0BC-4651-4DB5-BB4A-DF696D7D5391}" type="presParOf" srcId="{7D4D3D67-B4FB-4F2F-AEE7-81A121415163}" destId="{5DD2B74B-AE61-4080-8A42-B501A17D87CA}" srcOrd="7" destOrd="0" presId="urn:microsoft.com/office/officeart/2008/layout/VerticalCurvedList"/>
    <dgm:cxn modelId="{E2983158-DF49-4041-A0F5-D56DEBA7E834}" type="presParOf" srcId="{7D4D3D67-B4FB-4F2F-AEE7-81A121415163}" destId="{10F34C96-67CF-47F5-9648-6397D078DF3C}" srcOrd="8" destOrd="0" presId="urn:microsoft.com/office/officeart/2008/layout/VerticalCurvedList"/>
    <dgm:cxn modelId="{0DF3C80E-CE58-4F49-80E5-C1450A6FD1D9}" type="presParOf" srcId="{10F34C96-67CF-47F5-9648-6397D078DF3C}" destId="{4B6FA747-A73F-4B92-9889-24FF5C6479DF}" srcOrd="0" destOrd="0" presId="urn:microsoft.com/office/officeart/2008/layout/VerticalCurvedList"/>
    <dgm:cxn modelId="{9F91D9EE-E453-4C06-810D-EE081EF920E3}" type="presParOf" srcId="{7D4D3D67-B4FB-4F2F-AEE7-81A121415163}" destId="{74771AAD-D576-4D08-B0A2-78BEB527D76A}" srcOrd="9" destOrd="0" presId="urn:microsoft.com/office/officeart/2008/layout/VerticalCurvedList"/>
    <dgm:cxn modelId="{3DC06D07-C2C6-4E51-9EE0-CF6482A88421}" type="presParOf" srcId="{7D4D3D67-B4FB-4F2F-AEE7-81A121415163}" destId="{31840243-4E26-44A5-92CF-F346083F6F8B}" srcOrd="10" destOrd="0" presId="urn:microsoft.com/office/officeart/2008/layout/VerticalCurvedList"/>
    <dgm:cxn modelId="{F980B7CC-9510-445C-B5C3-9F11B4DEA103}" type="presParOf" srcId="{31840243-4E26-44A5-92CF-F346083F6F8B}" destId="{87D8E963-59EB-4BD4-A360-4A7695765E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DBBA6-8AB3-4B80-860A-0E173420081D}">
      <dsp:nvSpPr>
        <dsp:cNvPr id="0" name=""/>
        <dsp:cNvSpPr/>
      </dsp:nvSpPr>
      <dsp:spPr>
        <a:xfrm>
          <a:off x="144020" y="72003"/>
          <a:ext cx="6320862" cy="6271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1" i="1" u="none" strike="noStrike" kern="1200" cap="none" spc="0" normalizeH="0" baseline="0" noProof="0" dirty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Конституция Российской Федерации 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162389" y="90372"/>
        <a:ext cx="5163607" cy="590426"/>
      </dsp:txXfrm>
    </dsp:sp>
    <dsp:sp modelId="{7A1C5905-4F0E-4367-A4AF-E3E2D53B4C52}">
      <dsp:nvSpPr>
        <dsp:cNvPr id="0" name=""/>
        <dsp:cNvSpPr/>
      </dsp:nvSpPr>
      <dsp:spPr>
        <a:xfrm>
          <a:off x="143991" y="818783"/>
          <a:ext cx="6891762" cy="105342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Федеральный закон от 29.12.2012 № 273-ФЗ «Об образовании в Российской Федерации</a:t>
          </a:r>
          <a:r>
            <a:rPr kumimoji="0" lang="ru-RU" sz="1600" b="1" i="1" u="none" strike="noStrike" kern="1200" cap="none" spc="0" normalizeH="0" baseline="0" noProof="0" dirty="0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»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Федеральный закон от 24.11.1995 года № 181-ФЗ «О социальной защите инвалидов в Российской Федерации»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174845" y="849637"/>
        <a:ext cx="5617283" cy="991715"/>
      </dsp:txXfrm>
    </dsp:sp>
    <dsp:sp modelId="{02A0D583-8239-409C-9387-D69FA57F8FF3}">
      <dsp:nvSpPr>
        <dsp:cNvPr id="0" name=""/>
        <dsp:cNvSpPr/>
      </dsp:nvSpPr>
      <dsp:spPr>
        <a:xfrm>
          <a:off x="143993" y="2016228"/>
          <a:ext cx="7551470" cy="11048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Положение о психолого-медико-педагогической комиссии, утвержденное  приказом Министерства образования и науки Российской Федерации от 20.09.2013 № 1082 </a:t>
          </a:r>
          <a:endParaRPr kumimoji="0" lang="ru-RU" sz="1600" b="1" i="1" u="none" strike="noStrike" kern="1200" cap="none" spc="0" normalizeH="0" baseline="0" noProof="0" dirty="0" smtClean="0">
            <a:ln/>
            <a:effectLst/>
            <a:uLnTx/>
            <a:uFillTx/>
            <a:latin typeface="Times New Roman"/>
            <a:ea typeface="+mn-ea"/>
            <a:cs typeface="Times New Roman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Письмо </a:t>
          </a:r>
          <a:r>
            <a:rPr kumimoji="0" lang="ru-RU" sz="1600" b="1" i="1" u="none" strike="noStrike" kern="1200" cap="none" spc="0" normalizeH="0" baseline="0" noProof="0" dirty="0" err="1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Минобрнауки</a:t>
          </a:r>
          <a:r>
            <a:rPr kumimoji="0" lang="ru-RU" sz="1600" b="1" i="1" u="none" strike="noStrike" kern="1200" cap="none" spc="0" normalizeH="0" baseline="0" noProof="0" dirty="0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 России от 23.05.2016 года № ВК-1074/07 «О совершенствовании деятельности ПМПК»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176354" y="2048589"/>
        <a:ext cx="6157886" cy="1040151"/>
      </dsp:txXfrm>
    </dsp:sp>
    <dsp:sp modelId="{51915A0D-8AB2-4E8E-BEFB-141AD855B31D}">
      <dsp:nvSpPr>
        <dsp:cNvPr id="0" name=""/>
        <dsp:cNvSpPr/>
      </dsp:nvSpPr>
      <dsp:spPr>
        <a:xfrm>
          <a:off x="144027" y="3312366"/>
          <a:ext cx="7635411" cy="107613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1" i="1" u="none" strike="noStrike" kern="1200" cap="none" spc="0" normalizeH="0" baseline="0" noProof="0" dirty="0" smtClean="0">
              <a:ln/>
              <a:effectLst/>
              <a:uLnTx/>
              <a:uFillTx/>
              <a:latin typeface="Times New Roman"/>
              <a:ea typeface="+mn-ea"/>
              <a:cs typeface="Times New Roman"/>
            </a:rPr>
            <a:t>  Приказ  УО и МП администрации Городецкого муниципального округа от 28.06.2023 года № 489/п  «Об утверждении Порядка работы ТПМПК Городецкого муниципального округа Нижегородской области»  </a:t>
          </a: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175546" y="3343885"/>
        <a:ext cx="6228739" cy="1013101"/>
      </dsp:txXfrm>
    </dsp:sp>
    <dsp:sp modelId="{3809E295-DE73-487B-90AA-768196AF15CA}">
      <dsp:nvSpPr>
        <dsp:cNvPr id="0" name=""/>
        <dsp:cNvSpPr/>
      </dsp:nvSpPr>
      <dsp:spPr>
        <a:xfrm>
          <a:off x="216023" y="4536506"/>
          <a:ext cx="7726242" cy="92458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600" b="1" i="1" u="none" strike="noStrike" kern="1200" cap="none" spc="0" normalizeH="0" baseline="0" noProof="0" dirty="0" smtClean="0">
            <a:ln/>
            <a:effectLst/>
            <a:uLnTx/>
            <a:uFillTx/>
            <a:latin typeface="Times New Roman"/>
            <a:ea typeface="+mn-ea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600" b="1" i="1" u="none" strike="noStrike" kern="1200" cap="none" spc="0" normalizeH="0" baseline="0" noProof="0" dirty="0" smtClean="0">
            <a:ln/>
            <a:effectLst/>
            <a:uLnTx/>
            <a:uFillTx/>
            <a:latin typeface="Times New Roman"/>
            <a:ea typeface="+mn-ea"/>
            <a:cs typeface="Times New Roman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Распоряжение </a:t>
          </a:r>
          <a:r>
            <a:rPr lang="ru-RU" sz="1600" b="1" i="1" kern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Минпросвещения</a:t>
          </a:r>
          <a:r>
            <a:rPr lang="ru-RU" sz="1600" b="1" i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России от 09.09.2019 г. № Р-93 «Об утверждении примерного Положения о психолого-педагогическом консилиуме образовательной организации»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400" b="1" i="1" u="none" strike="noStrike" kern="1200" cap="none" spc="0" normalizeH="0" baseline="0" noProof="0" dirty="0" smtClean="0">
            <a:ln/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Times New Roman"/>
            <a:ea typeface="+mn-ea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ru-RU" sz="1600" b="1" i="1" u="none" strike="noStrike" kern="1200" cap="none" spc="0" normalizeH="0" baseline="0" noProof="0" dirty="0" smtClean="0">
            <a:ln/>
            <a:effectLst/>
            <a:uLnTx/>
            <a:uFillTx/>
            <a:latin typeface="Times New Roman"/>
            <a:ea typeface="+mn-ea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Calibri"/>
            <a:ea typeface="+mn-ea"/>
            <a:cs typeface="+mn-cs"/>
          </a:endParaRPr>
        </a:p>
      </dsp:txBody>
      <dsp:txXfrm>
        <a:off x="243103" y="4563586"/>
        <a:ext cx="6312464" cy="870426"/>
      </dsp:txXfrm>
    </dsp:sp>
    <dsp:sp modelId="{F81A6546-0A96-4848-86FD-9849E361C38A}">
      <dsp:nvSpPr>
        <dsp:cNvPr id="0" name=""/>
        <dsp:cNvSpPr/>
      </dsp:nvSpPr>
      <dsp:spPr>
        <a:xfrm>
          <a:off x="5765999" y="420969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rnd" cmpd="sng" algn="ctr">
          <a:solidFill>
            <a:schemeClr val="accent1">
              <a:alpha val="9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910065" y="420969"/>
        <a:ext cx="352163" cy="481822"/>
      </dsp:txXfrm>
    </dsp:sp>
    <dsp:sp modelId="{495FBA54-5B58-4F93-84C4-EA736B1ED26F}">
      <dsp:nvSpPr>
        <dsp:cNvPr id="0" name=""/>
        <dsp:cNvSpPr/>
      </dsp:nvSpPr>
      <dsp:spPr>
        <a:xfrm>
          <a:off x="6339389" y="1675036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rnd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483455" y="1675036"/>
        <a:ext cx="352163" cy="481822"/>
      </dsp:txXfrm>
    </dsp:sp>
    <dsp:sp modelId="{6CA0CB2A-EAA5-4032-A33E-1D15225B7E87}">
      <dsp:nvSpPr>
        <dsp:cNvPr id="0" name=""/>
        <dsp:cNvSpPr/>
      </dsp:nvSpPr>
      <dsp:spPr>
        <a:xfrm>
          <a:off x="6842629" y="2806467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rnd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986695" y="2806467"/>
        <a:ext cx="352163" cy="481822"/>
      </dsp:txXfrm>
    </dsp:sp>
    <dsp:sp modelId="{8DF975EB-5CDE-4086-A837-C76F53BF8765}">
      <dsp:nvSpPr>
        <dsp:cNvPr id="0" name=""/>
        <dsp:cNvSpPr/>
      </dsp:nvSpPr>
      <dsp:spPr>
        <a:xfrm>
          <a:off x="7065214" y="4139536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9525" cap="rnd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209280" y="4139536"/>
        <a:ext cx="352163" cy="48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BF734-43BB-4AD0-B05C-32C3368D473F}">
      <dsp:nvSpPr>
        <dsp:cNvPr id="0" name=""/>
        <dsp:cNvSpPr/>
      </dsp:nvSpPr>
      <dsp:spPr>
        <a:xfrm>
          <a:off x="-6431978" y="-966749"/>
          <a:ext cx="7522738" cy="752273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5875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DBBF2-851F-4E05-BDB5-24CAA1570D70}">
      <dsp:nvSpPr>
        <dsp:cNvPr id="0" name=""/>
        <dsp:cNvSpPr/>
      </dsp:nvSpPr>
      <dsp:spPr>
        <a:xfrm>
          <a:off x="27339" y="188640"/>
          <a:ext cx="8928985" cy="611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18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образовательную программы 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АООП ДО, АООП НОО, АООП ООО, АООП О УО (ИН) </a:t>
          </a:r>
          <a:endParaRPr lang="ru-RU" sz="1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39" y="188640"/>
        <a:ext cx="8928985" cy="611861"/>
      </dsp:txXfrm>
    </dsp:sp>
    <dsp:sp modelId="{7D1D8038-B02A-4419-924E-C8291392477C}">
      <dsp:nvSpPr>
        <dsp:cNvPr id="0" name=""/>
        <dsp:cNvSpPr/>
      </dsp:nvSpPr>
      <dsp:spPr>
        <a:xfrm>
          <a:off x="-42057" y="190593"/>
          <a:ext cx="634937" cy="634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ED87C9-20A9-4EDB-941E-7322DFB8F449}">
      <dsp:nvSpPr>
        <dsp:cNvPr id="0" name=""/>
        <dsp:cNvSpPr/>
      </dsp:nvSpPr>
      <dsp:spPr>
        <a:xfrm>
          <a:off x="747409" y="980729"/>
          <a:ext cx="8002296" cy="507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185" tIns="40640" rIns="40640" bIns="406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методы обучения и 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воспитания</a:t>
          </a:r>
          <a:endParaRPr lang="ru-RU" sz="1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409" y="980729"/>
        <a:ext cx="8002296" cy="507950"/>
      </dsp:txXfrm>
    </dsp:sp>
    <dsp:sp modelId="{38DD19CC-9644-41CE-A6CE-4F6505B13A1E}">
      <dsp:nvSpPr>
        <dsp:cNvPr id="0" name=""/>
        <dsp:cNvSpPr/>
      </dsp:nvSpPr>
      <dsp:spPr>
        <a:xfrm>
          <a:off x="417936" y="952965"/>
          <a:ext cx="634937" cy="634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6DA56E-2D16-4C51-B070-BA68613222A2}">
      <dsp:nvSpPr>
        <dsp:cNvPr id="0" name=""/>
        <dsp:cNvSpPr/>
      </dsp:nvSpPr>
      <dsp:spPr>
        <a:xfrm>
          <a:off x="999493" y="1679885"/>
          <a:ext cx="7750221" cy="633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185" tIns="40640" rIns="40640" bIns="406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специальные учебники, учебные пособия, дидактические материалы, технические средства обучения коллективного и индивидуального 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пользования</a:t>
          </a:r>
          <a:endParaRPr lang="ru-RU" sz="1600" i="0" kern="1200" dirty="0"/>
        </a:p>
      </dsp:txBody>
      <dsp:txXfrm>
        <a:off x="999493" y="1679885"/>
        <a:ext cx="7750221" cy="633266"/>
      </dsp:txXfrm>
    </dsp:sp>
    <dsp:sp modelId="{D5A296F1-FA5E-4B7D-950F-A6471A3306D8}">
      <dsp:nvSpPr>
        <dsp:cNvPr id="0" name=""/>
        <dsp:cNvSpPr/>
      </dsp:nvSpPr>
      <dsp:spPr>
        <a:xfrm>
          <a:off x="670011" y="1714778"/>
          <a:ext cx="634937" cy="634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F4C68E-02B7-4FDD-B260-09B42F127752}">
      <dsp:nvSpPr>
        <dsp:cNvPr id="0" name=""/>
        <dsp:cNvSpPr/>
      </dsp:nvSpPr>
      <dsp:spPr>
        <a:xfrm>
          <a:off x="1080007" y="2479886"/>
          <a:ext cx="7669736" cy="558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185" tIns="40640" rIns="40640" bIns="406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услуги ассистента или тьютора (разъяснения Министерства просвещения письмо от 20.02.2019 г. № ТС-551/07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1600" i="0" kern="1200" dirty="0"/>
        </a:p>
      </dsp:txBody>
      <dsp:txXfrm>
        <a:off x="1080007" y="2479886"/>
        <a:ext cx="7669736" cy="558008"/>
      </dsp:txXfrm>
    </dsp:sp>
    <dsp:sp modelId="{6E4CF867-DC57-40CC-AACA-122F1B7D36BD}">
      <dsp:nvSpPr>
        <dsp:cNvPr id="0" name=""/>
        <dsp:cNvSpPr/>
      </dsp:nvSpPr>
      <dsp:spPr>
        <a:xfrm>
          <a:off x="750496" y="2477151"/>
          <a:ext cx="634937" cy="634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3EB2FB-112C-4595-825F-5E57870167B3}">
      <dsp:nvSpPr>
        <dsp:cNvPr id="0" name=""/>
        <dsp:cNvSpPr/>
      </dsp:nvSpPr>
      <dsp:spPr>
        <a:xfrm>
          <a:off x="999493" y="3267288"/>
          <a:ext cx="7750221" cy="507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1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групповые и индивидуальные коррекционные 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занятия, наблюдение врачей</a:t>
          </a:r>
          <a:endParaRPr lang="ru-RU" sz="16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9493" y="3267288"/>
        <a:ext cx="7750221" cy="507950"/>
      </dsp:txXfrm>
    </dsp:sp>
    <dsp:sp modelId="{2585C1C6-BE77-4CC7-9160-87169813DCA9}">
      <dsp:nvSpPr>
        <dsp:cNvPr id="0" name=""/>
        <dsp:cNvSpPr/>
      </dsp:nvSpPr>
      <dsp:spPr>
        <a:xfrm>
          <a:off x="670011" y="3239523"/>
          <a:ext cx="634937" cy="634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4118F3-D9FE-4640-A5CE-5389C476BAC0}">
      <dsp:nvSpPr>
        <dsp:cNvPr id="0" name=""/>
        <dsp:cNvSpPr/>
      </dsp:nvSpPr>
      <dsp:spPr>
        <a:xfrm>
          <a:off x="747409" y="4029101"/>
          <a:ext cx="8002296" cy="507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1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доступ в </a:t>
          </a:r>
          <a:r>
            <a:rPr lang="ru-RU" sz="1600" b="1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здание организации</a:t>
          </a:r>
          <a:endParaRPr lang="ru-RU" sz="1600" b="1" i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409" y="4029101"/>
        <a:ext cx="8002296" cy="507950"/>
      </dsp:txXfrm>
    </dsp:sp>
    <dsp:sp modelId="{C41C026B-1E14-4A50-829C-BC8B132A2BAE}">
      <dsp:nvSpPr>
        <dsp:cNvPr id="0" name=""/>
        <dsp:cNvSpPr/>
      </dsp:nvSpPr>
      <dsp:spPr>
        <a:xfrm>
          <a:off x="417936" y="4001336"/>
          <a:ext cx="634937" cy="634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39FB2A-B587-440C-AB1A-3FC8F3B351C7}">
      <dsp:nvSpPr>
        <dsp:cNvPr id="0" name=""/>
        <dsp:cNvSpPr/>
      </dsp:nvSpPr>
      <dsp:spPr>
        <a:xfrm>
          <a:off x="287427" y="4791473"/>
          <a:ext cx="8462290" cy="507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18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другие условия, без которых невозможно или затруднено освоение образовательных программ обучающимися с </a:t>
          </a:r>
          <a:r>
            <a:rPr lang="ru-RU" sz="1600" b="1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ОВЗ </a:t>
          </a:r>
          <a:endParaRPr lang="ru-RU" sz="1600" b="1" i="0" kern="120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27" y="4791473"/>
        <a:ext cx="8462290" cy="507950"/>
      </dsp:txXfrm>
    </dsp:sp>
    <dsp:sp modelId="{42C3679E-21F6-45A9-9A06-C04EA9BD8CDA}">
      <dsp:nvSpPr>
        <dsp:cNvPr id="0" name=""/>
        <dsp:cNvSpPr/>
      </dsp:nvSpPr>
      <dsp:spPr>
        <a:xfrm>
          <a:off x="-42057" y="4763709"/>
          <a:ext cx="634937" cy="63493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0F002-B1A2-4123-B41C-0B211F63F6FA}">
      <dsp:nvSpPr>
        <dsp:cNvPr id="0" name=""/>
        <dsp:cNvSpPr/>
      </dsp:nvSpPr>
      <dsp:spPr>
        <a:xfrm>
          <a:off x="-606338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494F7-9E80-40D8-9F53-E0AE017A9C31}">
      <dsp:nvSpPr>
        <dsp:cNvPr id="0" name=""/>
        <dsp:cNvSpPr/>
      </dsp:nvSpPr>
      <dsp:spPr>
        <a:xfrm>
          <a:off x="342241" y="360041"/>
          <a:ext cx="7857606" cy="810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Первично: </a:t>
          </a: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бучающиеся ОО, </a:t>
          </a: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дети-инвалиды, о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бучающиеся по состоянию здоровья на дому, </a:t>
          </a: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испытывающие трудности в освоении ООП любого уровня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241" y="360041"/>
        <a:ext cx="7857606" cy="810245"/>
      </dsp:txXfrm>
    </dsp:sp>
    <dsp:sp modelId="{421949C9-7081-48E0-BDEA-12BCC7921F3B}">
      <dsp:nvSpPr>
        <dsp:cNvPr id="0" name=""/>
        <dsp:cNvSpPr/>
      </dsp:nvSpPr>
      <dsp:spPr>
        <a:xfrm>
          <a:off x="0" y="367011"/>
          <a:ext cx="658066" cy="72000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7DFF2-DCDE-413B-B5B2-C9B39F96D413}">
      <dsp:nvSpPr>
        <dsp:cNvPr id="0" name=""/>
        <dsp:cNvSpPr/>
      </dsp:nvSpPr>
      <dsp:spPr>
        <a:xfrm>
          <a:off x="1008170" y="1368150"/>
          <a:ext cx="7082964" cy="702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0640" rIns="40640" bIns="406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0" kern="1200" dirty="0" smtClean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Повторно: </a:t>
          </a: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необходимости изменения  образовательной программы при устойчивой неуспеваемости, либо при компенсации нарушений</a:t>
          </a:r>
          <a:endParaRPr lang="ru-RU" sz="16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Bef>
              <a:spcPct val="0"/>
            </a:spcBef>
          </a:pPr>
          <a:endParaRPr lang="ru-RU" sz="16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i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170" y="1368150"/>
        <a:ext cx="7082964" cy="702086"/>
      </dsp:txXfrm>
    </dsp:sp>
    <dsp:sp modelId="{A972E869-5FD3-41CB-AB66-310679BCFB49}">
      <dsp:nvSpPr>
        <dsp:cNvPr id="0" name=""/>
        <dsp:cNvSpPr/>
      </dsp:nvSpPr>
      <dsp:spPr>
        <a:xfrm>
          <a:off x="504083" y="1152127"/>
          <a:ext cx="580169" cy="60407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C31BF-CB4D-4373-9EF3-67860109CA3B}">
      <dsp:nvSpPr>
        <dsp:cNvPr id="0" name=""/>
        <dsp:cNvSpPr/>
      </dsp:nvSpPr>
      <dsp:spPr>
        <a:xfrm>
          <a:off x="1008116" y="2160243"/>
          <a:ext cx="7080388" cy="666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Обучающиеся с ОВЗ (обучение по АООП и  рекомендации ТМПК)  при переходе с одного уровня образования на другой</a:t>
          </a:r>
        </a:p>
      </dsp:txBody>
      <dsp:txXfrm>
        <a:off x="1008116" y="2160243"/>
        <a:ext cx="7080388" cy="666287"/>
      </dsp:txXfrm>
    </dsp:sp>
    <dsp:sp modelId="{40F59581-3DC1-411B-AF7C-B9C2D9B08EC2}">
      <dsp:nvSpPr>
        <dsp:cNvPr id="0" name=""/>
        <dsp:cNvSpPr/>
      </dsp:nvSpPr>
      <dsp:spPr>
        <a:xfrm>
          <a:off x="216050" y="2088232"/>
          <a:ext cx="832858" cy="8328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2B74B-AE61-4080-8A42-B501A17D87CA}">
      <dsp:nvSpPr>
        <dsp:cNvPr id="0" name=""/>
        <dsp:cNvSpPr/>
      </dsp:nvSpPr>
      <dsp:spPr>
        <a:xfrm>
          <a:off x="982008" y="2880319"/>
          <a:ext cx="7226924" cy="666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Обучающиеся с инвалидностью, нуждающиеся в реализации мероприятий по психолого-педагогической реабилитации и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абилитации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(ИПРА)</a:t>
          </a:r>
        </a:p>
      </dsp:txBody>
      <dsp:txXfrm>
        <a:off x="982008" y="2880319"/>
        <a:ext cx="7226924" cy="666287"/>
      </dsp:txXfrm>
    </dsp:sp>
    <dsp:sp modelId="{4B6FA747-A73F-4B92-9889-24FF5C6479DF}">
      <dsp:nvSpPr>
        <dsp:cNvPr id="0" name=""/>
        <dsp:cNvSpPr/>
      </dsp:nvSpPr>
      <dsp:spPr>
        <a:xfrm>
          <a:off x="524096" y="3246977"/>
          <a:ext cx="832858" cy="8328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71AAD-D576-4D08-B0A2-78BEB527D76A}">
      <dsp:nvSpPr>
        <dsp:cNvPr id="0" name=""/>
        <dsp:cNvSpPr/>
      </dsp:nvSpPr>
      <dsp:spPr>
        <a:xfrm>
          <a:off x="1224198" y="4032450"/>
          <a:ext cx="6840244" cy="666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от 0 до 18 лет, лица старше 18 лет  при направлении медицинской организацией для установления или переоформления инвалидности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4198" y="4032450"/>
        <a:ext cx="6840244" cy="666287"/>
      </dsp:txXfrm>
    </dsp:sp>
    <dsp:sp modelId="{87D8E963-59EB-4BD4-A360-4A7695765E03}">
      <dsp:nvSpPr>
        <dsp:cNvPr id="0" name=""/>
        <dsp:cNvSpPr/>
      </dsp:nvSpPr>
      <dsp:spPr>
        <a:xfrm>
          <a:off x="504081" y="4392488"/>
          <a:ext cx="544831" cy="4632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7" cy="497842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48C7AC1D-C417-457B-B0EE-5FB2B9D7101C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85956"/>
            <a:ext cx="5487041" cy="3915925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7"/>
            <a:ext cx="2972547" cy="497842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847"/>
            <a:ext cx="2972547" cy="497842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1CFC0BA3-06F0-4310-97C1-A2F14CC6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3D544-C7F7-49DE-9D3E-895B478667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7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9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77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30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3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763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4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10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1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23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1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67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83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67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2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40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87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43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737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94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48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01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25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92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9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6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1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7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9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2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3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DA98-58EE-4032-80EA-9179EFEE1510}" type="datetimeFigureOut">
              <a:rPr lang="ru-RU" smtClean="0"/>
              <a:t>ср 27.09.23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2BAEF1B1-2A6B-4C88-B0CB-D8251A585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384" y="2276872"/>
            <a:ext cx="8593771" cy="240123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3600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i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i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«Взаимодействие </a:t>
            </a:r>
            <a:r>
              <a:rPr lang="ru-RU" sz="2700" b="1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территориальной психолого-медико-педагогической комиссии (ТПМПК) с образовательными организациями Городецкого муниципального округа. </a:t>
            </a:r>
            <a:br>
              <a:rPr lang="ru-RU" sz="2700" b="1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Деятельность психолого-педагогического консилиума (</a:t>
            </a:r>
            <a:r>
              <a:rPr lang="ru-RU" sz="27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ППк</a:t>
            </a:r>
            <a:r>
              <a:rPr lang="ru-RU" sz="27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образовательных организаций</a:t>
            </a:r>
            <a:r>
              <a:rPr lang="ru-RU" sz="2700" b="1" i="1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3100" b="1" i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100" b="1" i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9136" y="4509120"/>
            <a:ext cx="4550171" cy="1051936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endParaRPr lang="ru-RU" sz="1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ППМС-Центра «Ступени»</a:t>
            </a:r>
            <a:endParaRPr lang="ru-RU" sz="1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ТПМПК </a:t>
            </a:r>
          </a:p>
          <a:p>
            <a:pPr algn="ctr">
              <a:spcBef>
                <a:spcPts val="0"/>
              </a:spcBef>
            </a:pP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Городецкого муниципального округа </a:t>
            </a:r>
            <a:endParaRPr lang="ru-RU" sz="15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Тамара Николаевна</a:t>
            </a:r>
            <a:r>
              <a:rPr lang="ru-RU" sz="1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1" y="188640"/>
            <a:ext cx="78917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http://stupeni.edunn.ru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психолого-педагогической,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социальной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«Ступени»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ДО ППМС-Центр «Ступени»</a:t>
            </a:r>
          </a:p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C:\Users\User\Desktop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4527"/>
            <a:ext cx="1093787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74C97D-E1E3-455E-B62A-701472ADF1C1}"/>
              </a:ext>
            </a:extLst>
          </p:cNvPr>
          <p:cNvSpPr txBox="1"/>
          <p:nvPr/>
        </p:nvSpPr>
        <p:spPr>
          <a:xfrm>
            <a:off x="899592" y="5561057"/>
            <a:ext cx="7531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Заволжье,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2023 года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endParaRPr lang="en-US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Archive Aser\Мои документы\Логоти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4526"/>
            <a:ext cx="3542059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9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55219"/>
            <a:ext cx="8636000" cy="643157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преемственности при взаимодействии 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 с ТПМПК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8000" y="476672"/>
            <a:ext cx="7531100" cy="587284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9855" y="923011"/>
            <a:ext cx="4276161" cy="1574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ранняя диагностика отклонений в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развитии,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резервных возможностей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направление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испытывающих трудности в обучении на ТПМПК</a:t>
            </a:r>
          </a:p>
          <a:p>
            <a:pPr algn="just"/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608342"/>
            <a:ext cx="4320479" cy="1036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АООП, дополнение и конкретизация рекомендаций ТПМПК, организация психолого-педагогического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844418"/>
            <a:ext cx="4248472" cy="710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динамики развития ребёнка и освоения АООП</a:t>
            </a:r>
          </a:p>
          <a:p>
            <a:pPr algn="just"/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494" y="4830573"/>
            <a:ext cx="4248472" cy="724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об эффективности реализации заключения и рекомендации ТПМПК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19990" y="982210"/>
            <a:ext cx="3933878" cy="1515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Обследование, подготовка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рекомендаций;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подтверждение, изменение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уточнение рекомендаций 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84856" y="2783558"/>
            <a:ext cx="3969012" cy="1146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работа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предупреждения и коррекции недостатков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57126" y="5795493"/>
            <a:ext cx="3896742" cy="83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учета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ОО рекомендаций ТПМПК (п.12 Приказа от 20.09.2013 г. № 1082)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71218" y="4170764"/>
            <a:ext cx="3982650" cy="1408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помощь родителям (законным представителям),  педагогам ОО, специалистам других сфер деятельности по оказанию ППМС-помощи </a:t>
            </a:r>
            <a:r>
              <a:rPr lang="ru-RU" sz="1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(каждый понедельник, вторник с 13.00 до 16.30 часов ППМС-Центр «Ступени»)</a:t>
            </a:r>
            <a:endParaRPr lang="ru-RU" sz="1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502992"/>
            <a:ext cx="15043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ТПМПК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0658" y="5892973"/>
            <a:ext cx="4248472" cy="724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запрос на оказание методической помощи специалистам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педагогам ОО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3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Слайд 26 из МО  РФ ФАООП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10739" r="12199"/>
          <a:stretch/>
        </p:blipFill>
        <p:spPr bwMode="auto">
          <a:xfrm>
            <a:off x="92565" y="0"/>
            <a:ext cx="90514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9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152803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>
                <a:solidFill>
                  <a:srgbClr val="C00000"/>
                </a:solidFill>
              </a:rPr>
              <a:t>Психолого-педагогический консилиум НЕ МОЖЕТ рекомендовать: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081" y="991824"/>
            <a:ext cx="8424935" cy="322566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получения образования (решается ТОЛЬКО родителями (законными представителями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другую ОО (решается ТОЛЬКО родителями (законными представителями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(осуществляется ТОЛЬКО на основе коллегиального заключения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ТМПК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 согласия родителей (законных представителей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Перевод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домашнее обучение (осуществляется ТОЛЬКО на основании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заключения врачебной комиссии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здравоохранения и с согласия родителей (законных представителей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07" y="3851353"/>
            <a:ext cx="4656509" cy="3024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365104"/>
            <a:ext cx="3096344" cy="1440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защиты прав и интересов детей 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://uo-serov.ru/wp-content/uploads/2021/08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/%%D0%B8-0%9F%D0%9F%D0%BA.pdf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8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936779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 при направлении 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на ТПМПК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информирование родителей (законных представителей)  об имеющихся трудностях ребёнка 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педагогов или родителей (законных представителей) к специалистам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(Журнал обращений на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Журнал обращений к специалистам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(в устной и письменной форме: официальная информация  учителя (классного руководителя, специалиста ОО) с подробной характеристикой обучающегося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письменного согласия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обследования специалистами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присутствии родителей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письменным информированием о результатах обследования и рекомендациями родителям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 представителям):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или направление на ТПМПК для определения (уточнения)  дальнейшего образовательного маршрута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и помощь родителям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законным представителям) в прохождении ТПМПК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составляться по формам, указанным в Положении о 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 </a:t>
            </a:r>
            <a:endPara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ТПМПК в  соответствии с Порядком деятельности ТПМПК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83765" cy="12808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Коллегиальное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352928" cy="5256584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обобщенную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характеристику обучающегося (выводы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уровне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развития, 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особенностях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психофизического развития, препятствующих успешному освоению ООП (АООП), развитию и социальной адаптации, поведения, трудностях освоения образовательной программы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положительную (отрицательную) динамику обучения, возникновение новых обстоятельств, влияющих на обучение и развитие ребёнка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екомендации: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организации его психолого-педагогического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аправлению на комплексное обследование ТПМПК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подписывается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всеми членами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доводится до сведения родителей (законных представителей) в установленный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доводится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сведения педагогических работников и других специалистов, участвующих в психолого-педагогическом сопровождении обучающегося (воспитанника)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установленный срок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67759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368827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56886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организации психолого-педагогического сопровождения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обучающегося  с ОВЗ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могут включать в том числе: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разработку адаптированной основной общеобразовательной программы;</a:t>
            </a:r>
          </a:p>
          <a:p>
            <a:pPr algn="just"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азработку индивидуального учебного плана обучающегося;</a:t>
            </a:r>
          </a:p>
          <a:p>
            <a:pPr algn="just"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даптацию учебного и контрольно-измерительных материалов;</a:t>
            </a:r>
          </a:p>
          <a:p>
            <a:pPr algn="just"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спользование специальных учебников, учебных пособий и дидактических материалов;</a:t>
            </a:r>
          </a:p>
          <a:p>
            <a:pPr algn="just"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спользование специальных технических средств обучения коллективного и индивидуального пользования, средств альтернативной коммуникации;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ассистента (помощника), оказывающего обучающемуся необходимую техническую помощь, услуг по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сурдопереводу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тифлопереводу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тифлосурдопереводу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на период: адаптации обучающегося в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учебную четверть, полугодие, учебный год, на постоянной основе; индивидуально или на группу обучающихся;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групповых  и (или) индивидуальных коррекционных занятий.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организации психолого-педагогического сопровождения обучающихся реализуются на основании письменного согласия родителей (законных представителей)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584851" cy="79208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002502"/>
          </a:xfrm>
        </p:spPr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Рекомендации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организации психолого-педагогического сопровождения обучающегося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основании медицинского заключения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могут включать условия обучения, воспитания и развития, требующие организации обучения по индивидуальному учебному плану, учебному расписанию, медицинского сопровождения, в том числе: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дополнительный выходной день;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рганизация дополнительной двигательной нагрузки в течение учебного дня / снижение двигательной нагрузки;</a:t>
            </a:r>
          </a:p>
          <a:p>
            <a:pPr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редоставление дополнительных перерывов для приема пищи, лекарств;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объема учебной нагрузки;</a:t>
            </a:r>
          </a:p>
          <a:p>
            <a:pPr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ассистента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(помощника), оказывающего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обучающимся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необходимую техническую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помощь.</a:t>
            </a:r>
          </a:p>
          <a:p>
            <a:pPr>
              <a:buFontTx/>
              <a:buChar char="-"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организации психолого-педагогического сопровождения обучающихся реализуются на основании письменного согласия родителей (законных представителей)</a:t>
            </a:r>
          </a:p>
          <a:p>
            <a:pPr>
              <a:buFontTx/>
              <a:buChar char="-"/>
            </a:pP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7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260648"/>
            <a:ext cx="6912768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896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организации психолого-педагогического сопровождения обучающегося, 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испытывающего трудности  в освоении  основных общеобразовательных программ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развитии и социальной адаптации могут включать в том числе: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групповых и (или) индивидуальных коррекционно-развивающих и компенсирующих занятий с обучающимися;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разработку индивидуального учебного плана обучающегося;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адаптацию учебного и контрольно-измерительных материалов;</a:t>
            </a:r>
          </a:p>
          <a:p>
            <a:pPr algn="just">
              <a:buFontTx/>
              <a:buChar char="-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рофилактику асоциального (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поведения обучающегося;</a:t>
            </a:r>
          </a:p>
          <a:p>
            <a:pPr algn="just">
              <a:buFontTx/>
              <a:buChar char="-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условия психолого-педагогического сопровождения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компетенции </a:t>
            </a:r>
            <a:r>
              <a:rPr lang="ru-RU" sz="1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ОО.</a:t>
            </a:r>
            <a:endParaRPr lang="ru-RU" sz="1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организации психолого-педагогического сопровождения обучающихся реализуются на основании письменного согласия родителей (законных представителей)</a:t>
            </a:r>
          </a:p>
          <a:p>
            <a:pPr marL="0" indent="0" algn="just">
              <a:buNone/>
            </a:pPr>
            <a:endParaRPr lang="ru-RU" sz="18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188640"/>
            <a:ext cx="6986736" cy="576064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развития обучающегося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496944" cy="62373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Согласие родителей (законных представителей) на обследование на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Согласие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родителей (законных представителей) на психолого-педагогическое сопровождение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Характеристики (заключения) педагогов 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комплексного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обследования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Коллегиальное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 педагогическое представление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на ТПМПК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обучающегося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коррекционной-развивающей работы, проводимой специалистами психолого-педагогического сопровождения, с отметкой о динамике и результатах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об успеваемости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обучающегося: промежуточной, итоговой аттестации (копии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), результаты ликвидации академической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задолженности 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Адаптированная основная образовательная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программа (копия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Планы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коррекционно-развивающей работы (копия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учебный план (копия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Индивидуальная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программа реабилитации и </a:t>
            </a:r>
            <a:r>
              <a:rPr lang="ru-RU" sz="1700" b="1" dirty="0" err="1">
                <a:latin typeface="Times New Roman" pitchFamily="18" charset="0"/>
                <a:cs typeface="Times New Roman" pitchFamily="18" charset="0"/>
              </a:rPr>
              <a:t>абилитации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ребенка-инвалида (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ИПРА)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(копии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)*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Заключения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ВК, медицинские рекомендации (копии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Приказы (копии) </a:t>
            </a: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ТПМПК (копия) </a:t>
            </a:r>
          </a:p>
          <a:p>
            <a:pPr algn="just">
              <a:spcBef>
                <a:spcPts val="0"/>
              </a:spcBef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*Хранится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у председателя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и выдается руководящим работникам ОО, педагогам и специалистам, работающим с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обучающимся</a:t>
            </a:r>
          </a:p>
          <a:p>
            <a:pPr algn="just">
              <a:spcBef>
                <a:spcPts val="0"/>
              </a:spcBef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700" b="1" i="1" kern="0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Приказ  УО и МП администрации Городецкого муниципального округа от 28.06.2023 года № 489/п  «Об утверждении Порядка работы ТПМПК Городецкого муниципального округа Нижегородской области</a:t>
            </a:r>
            <a:r>
              <a:rPr lang="ru-RU" sz="1700" b="1" i="1" kern="0" dirty="0" smtClean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»</a:t>
            </a:r>
          </a:p>
          <a:p>
            <a:pPr algn="just">
              <a:spcBef>
                <a:spcPts val="0"/>
              </a:spcBef>
            </a:pPr>
            <a:endParaRPr lang="ru-RU" sz="17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1700" b="1" i="1" kern="0" dirty="0" smtClean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https</a:t>
            </a:r>
            <a:r>
              <a:rPr lang="en-US" sz="1700" b="1" i="1" kern="0" dirty="0">
                <a:ln/>
                <a:solidFill>
                  <a:srgbClr val="0070C0"/>
                </a:solidFill>
                <a:latin typeface="Times New Roman"/>
                <a:cs typeface="Times New Roman"/>
              </a:rPr>
              <a:t>://ukn-minobr.nobl.ru/activity/44045/ </a:t>
            </a:r>
          </a:p>
        </p:txBody>
      </p:sp>
    </p:spTree>
    <p:extLst>
      <p:ext uri="{BB962C8B-B14F-4D97-AF65-F5344CB8AC3E}">
        <p14:creationId xmlns:p14="http://schemas.microsoft.com/office/powerpoint/2010/main" val="934906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152803" cy="64807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Примерная тематика заседаний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ППк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08912" cy="5146518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Утверждение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плана работы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Запрос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родителей (законных представителей) при возникновении обстоятельств, влияющих на обучение и развитие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Запрос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педагогических и руководящих работников образовательной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Зачисление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обучающегося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(воспитанника), нуждающегося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психолого-педагогическом сопровождении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решение возникших конфликтных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ситуаций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утверждение программ, индивидуальных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учебных планов программы психолого-педагогического сопровождения ребенка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Внесение изменений и дополнений в программы специалистов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Оценка результатов коррекционной работы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сопровождения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Обсуждение результатов освоения ООП или АООП (отрицательная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положительная динамика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обучения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развития)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Мониторинг результатов деятельности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04879602"/>
              </p:ext>
            </p:extLst>
          </p:nvPr>
        </p:nvGraphicFramePr>
        <p:xfrm>
          <a:off x="395536" y="1268760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: багетная рамка 2">
            <a:extLst>
              <a:ext uri="{FF2B5EF4-FFF2-40B4-BE49-F238E27FC236}">
                <a16:creationId xmlns:a16="http://schemas.microsoft.com/office/drawing/2014/main" id="{15FE0CC9-8D10-40FE-BCF9-BE7D4C1F4881}"/>
              </a:ext>
            </a:extLst>
          </p:cNvPr>
          <p:cNvSpPr/>
          <p:nvPr/>
        </p:nvSpPr>
        <p:spPr>
          <a:xfrm>
            <a:off x="971600" y="188640"/>
            <a:ext cx="7758175" cy="834424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Нормативно-правовая база, регламентирующая деятельность ПМПК и </a:t>
            </a:r>
            <a:r>
              <a:rPr lang="ru-RU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ППк</a:t>
            </a: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ОО  по созданию </a:t>
            </a:r>
            <a:r>
              <a:rPr lang="ru-RU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специальных условий </a:t>
            </a: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6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7061" y="375584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Способы </a:t>
            </a:r>
            <a:r>
              <a:rPr lang="ru-RU" sz="2000" b="1" i="1" dirty="0" smtClean="0">
                <a:solidFill>
                  <a:srgbClr val="FF0000"/>
                </a:solidFill>
              </a:rPr>
              <a:t>взаимодействия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ТПМПК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021" y="3029842"/>
            <a:ext cx="1639966" cy="1362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719572" y="1311269"/>
            <a:ext cx="1584176" cy="1125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ТПМПК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4006" y="34553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5605938" y="2492896"/>
            <a:ext cx="1353766" cy="164393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909857" y="2348880"/>
            <a:ext cx="1336032" cy="1656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506162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6-88-74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почте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do_stupeni_grd@mail.52gov.ru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в мессенджерах,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сайтах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встречи, обучающие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консультации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ППМС-Центре «Ступени»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онлайн: совещания,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консультирование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62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592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11338" r="12093"/>
          <a:stretch/>
        </p:blipFill>
        <p:spPr bwMode="auto">
          <a:xfrm>
            <a:off x="95850" y="47823"/>
            <a:ext cx="9036674" cy="68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477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10739" r="12199"/>
          <a:stretch/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653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t="10340" r="12624"/>
          <a:stretch/>
        </p:blipFill>
        <p:spPr bwMode="auto">
          <a:xfrm>
            <a:off x="107504" y="0"/>
            <a:ext cx="90264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5" y="1077597"/>
            <a:ext cx="7542901" cy="7980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ФГОС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ФГОС ДО    ФГОС НОО    ФГОС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ОО     ФГОС СОО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ФГОС НОО обучающихся с ОВЗ; ФГОС образования обучающихся с УО (ИН)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060429"/>
            <a:ext cx="8332019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ФОП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-Приказ Министерства просвещения РФ от 16.11.2022 №992 «Об утверждении федеральной образовательной программы начального общего образования»;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РФ от 16.11.2022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993 «Об утверждении федеральной образовательной программы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основного общего образования»;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РФ от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23.11.2022 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1014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утверждении федеральной образовательной программы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среднего общего образования»</a:t>
            </a:r>
          </a:p>
          <a:p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4293096"/>
            <a:ext cx="8640960" cy="23762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ФАОП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-Приказ Министерства просвещения РФ от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24.11.2022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г. N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1022 «Об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ФАОП ДО 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обучающихся 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ОВЗ»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Приказ Министерства просвещения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24.11.2022 № 1023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ФАОП НОО 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обучающихся 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ОВЗ»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-Приказ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Министерства просвещения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24.11.2022 № 1025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ФАОП ООО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обучающихся 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ОВЗ»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-Приказ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Министерства просвещения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24.11.2022 № 1026 «Об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утверждении ФАООП обучающихся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умственной отсталостью (интеллектуальными нарушениями)»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076409" y="1141188"/>
            <a:ext cx="576064" cy="756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478849" y="3620582"/>
            <a:ext cx="653081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багетная рамка 2">
            <a:extLst>
              <a:ext uri="{FF2B5EF4-FFF2-40B4-BE49-F238E27FC236}">
                <a16:creationId xmlns:a16="http://schemas.microsoft.com/office/drawing/2014/main" id="{15FE0CC9-8D10-40FE-BCF9-BE7D4C1F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188913"/>
            <a:ext cx="7275512" cy="863600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Нормативно-правовая база, регламентирующая деятельность ПМПК и </a:t>
            </a:r>
            <a:r>
              <a:rPr lang="ru-RU" sz="20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ППк</a:t>
            </a:r>
            <a:r>
              <a:rPr lang="ru-RU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ОО  по созданию </a:t>
            </a:r>
            <a:r>
              <a:rPr lang="ru-RU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специальных условий </a:t>
            </a:r>
            <a:r>
              <a:rPr lang="ru-RU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3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640960" cy="51125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МП РФ от 25.02.2019 года № 07-1267 «Методические рекомендации по формированию  заключений ПМПК о создании специальных условий при проведении ГИА по образовательным программам основного общего и среднего общего образования»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Федеральной службы по надзору в сфере образования и науки от 1 февраля 2023 г. N 04-31 «О направлении методических документов, рекомендуемых при организации и проведении государственной итоговой аттестации по образовательным программам основного общего образования и среднего общего образования в 2023 году»  с Приложением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 к письму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1 февраля 2023 г. № 04-31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«Методические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по подготовке и проведению государственной итоговой аттестации по образовательным программам основного общего образования в 2023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МП РФ от 04 апреля 2023 года № 232 «Об утверждении Порядка проведения ГИА по образовательным программам основного общего образования»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МП РФ от 04 апреля 2023 года N 233  «Об утверждении Порядка проведения ГИА по  образовательным программам среднего общего образования»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: багетная рамка 2">
            <a:extLst>
              <a:ext uri="{FF2B5EF4-FFF2-40B4-BE49-F238E27FC236}">
                <a16:creationId xmlns:a16="http://schemas.microsoft.com/office/drawing/2014/main" id="{15FE0CC9-8D10-40FE-BCF9-BE7D4C1F4881}"/>
              </a:ext>
            </a:extLst>
          </p:cNvPr>
          <p:cNvSpPr/>
          <p:nvPr/>
        </p:nvSpPr>
        <p:spPr>
          <a:xfrm>
            <a:off x="1043608" y="332656"/>
            <a:ext cx="7758175" cy="1080120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Нормативно-правовая база, регламентирующая деятельность ПМПК и </a:t>
            </a:r>
            <a:r>
              <a:rPr lang="ru-RU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ППк</a:t>
            </a: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ОО  по созданию </a:t>
            </a:r>
            <a:r>
              <a:rPr lang="ru-RU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специальных условий </a:t>
            </a: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10642" r="11976"/>
          <a:stretch/>
        </p:blipFill>
        <p:spPr bwMode="auto">
          <a:xfrm>
            <a:off x="185759" y="116632"/>
            <a:ext cx="894896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91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C18B8E1-C4AC-4551-8E6A-1703FC7D8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447"/>
              </p:ext>
            </p:extLst>
          </p:nvPr>
        </p:nvGraphicFramePr>
        <p:xfrm>
          <a:off x="179512" y="56999"/>
          <a:ext cx="8856984" cy="7793778"/>
        </p:xfrm>
        <a:graphic>
          <a:graphicData uri="http://schemas.openxmlformats.org/drawingml/2006/table">
            <a:tbl>
              <a:tblPr firstRow="1" firstCol="1" bandRow="1"/>
              <a:tblGrid>
                <a:gridCol w="2016224">
                  <a:extLst>
                    <a:ext uri="{9D8B030D-6E8A-4147-A177-3AD203B41FA5}">
                      <a16:colId xmlns:a16="http://schemas.microsoft.com/office/drawing/2014/main" val="191682399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93615577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11700229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419865279"/>
                    </a:ext>
                  </a:extLst>
                </a:gridCol>
              </a:tblGrid>
              <a:tr h="16128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-ФГОС ДО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-Приказ Министерства просвещения РФ от 24.11.2022 г. N 1022 «Об утверждении ФАОП ДО для обучающихся с ОВЗ»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ДО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-ФГОС </a:t>
                      </a:r>
                      <a:r>
                        <a:rPr lang="ru-RU" sz="11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НОО ОВЗ приказ № </a:t>
                      </a: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1598 от 19 декабря 2014 г. 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Министерства просвещения РФ от 24.11.2022 № 1023 «Об утверждении ФАОП НОО для обучающихся с ОВЗ»</a:t>
                      </a:r>
                    </a:p>
                    <a:p>
                      <a:pPr marL="171450" indent="-1714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="1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НОО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-Приказ </a:t>
                      </a:r>
                      <a:r>
                        <a:rPr lang="ru-RU" sz="1100" b="1" i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Минпросвещения</a:t>
                      </a: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РФ от 24.11. 2022 г. № 1025 «Об утверждении ФАОП ООО для обучающихся с ОВЗ»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i="1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 ООО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ФГОС УО (ИН) приказ № 1599 от 19 декабря 2014 г.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-Приказ Министерства просвещения РФ от 24.11.2022 № 1026 «Об утверждении ФАООП обучающихся с умственной отсталостью (интеллектуальными нарушениями)»</a:t>
                      </a:r>
                      <a:r>
                        <a:rPr lang="ru-RU" sz="110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1, вариант 2, СИПР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АООП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552273"/>
                  </a:ext>
                </a:extLst>
              </a:tr>
              <a:tr h="1132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обучающихся с нарушениями слуха (глухих, слабослышащих и позднооглохших, перенесших операцию по </a:t>
                      </a:r>
                      <a:r>
                        <a:rPr lang="ru-RU" sz="11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кохлеарной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имплантации)</a:t>
                      </a: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глухих обучающихся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1.1., 1.2., 1.3.,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глухих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обучающихся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1.1, вариант 1.2 </a:t>
                      </a: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обучающихся с УО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 1 по 4 класс, включая дополнительный класс, с 5 по 9 класс и с 10 по 12 класс)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8533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АОП ДО для обучающихся с нарушениями зрения (слепых, слабовидящих, с </a:t>
                      </a:r>
                      <a:r>
                        <a:rPr lang="ru-RU" sz="11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амблиопией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косоглазием)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слабослышащих обучающихся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2.1, 2.2., 2.3.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слабослышащих и позднооглохших обучающихся вариант 2.2.1, вариант 2.2.2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505927"/>
                  </a:ext>
                </a:extLst>
              </a:tr>
              <a:tr h="521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глухих обучающихся с УО (с 5 по 9 и с 10 по 12 класс)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616920"/>
                  </a:ext>
                </a:extLst>
              </a:tr>
              <a:tr h="58319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обучающихся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НОДА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слепых обучающихся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3.1., 3.2., 3.3,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слепых обучающихся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1, вариант 2 (ФГОС ООО с пролонгацией)</a:t>
                      </a:r>
                      <a:endParaRPr lang="ru-RU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слабослышащих и позднооглохших обучающихся с УО (с 5 по 9 и с 10 по 12 класс)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521966"/>
                  </a:ext>
                </a:extLst>
              </a:tr>
              <a:tr h="2845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слабовидящих обучающихся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4.1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4.2,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слабовидящих обучающихся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1, вариант 2</a:t>
                      </a:r>
                      <a:endParaRPr lang="ru-RU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902789"/>
                  </a:ext>
                </a:extLst>
              </a:tr>
              <a:tr h="4933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обучающихся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ЗПР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слепых обучающихся с УО (с 5 по 9 и с 10 по 12 класс)</a:t>
                      </a: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40365"/>
                  </a:ext>
                </a:extLst>
              </a:tr>
              <a:tr h="51008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обучающихся с ТНР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обучающиеся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ТНР: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5.1.,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обучающихся с ТНР  вариант 5.1, вариант 5.2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слабовидящих обучающихся с УО (с 5 по 9 и с 10 по 12 класс)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3240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обучающихся НОДА вариант 6.1, вариант 6.2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образования обучающихся с НОДА с УО (с 5 по 9 и с 10 по 12 класс)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314087"/>
                  </a:ext>
                </a:extLst>
              </a:tr>
              <a:tr h="4971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обучающихся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УО (ИН)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обучающиеся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НОДА вариант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6.1., 6.2.,6.3.,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40147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обучающихся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РАС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обучающихся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ЗПР вариант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7.1.,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обучающихся ЗПР (вариант 7)</a:t>
                      </a:r>
                      <a:endParaRPr lang="ru-RU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АООП образования обучающихся с РАС с УО (с 5 по 9 и с 10 по 12 класс)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405287"/>
                  </a:ext>
                </a:extLst>
              </a:tr>
              <a:tr h="2404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обучающихся с ТМНР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75304"/>
                  </a:ext>
                </a:extLst>
              </a:tr>
              <a:tr h="4971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обучающихся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 вариант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8.1, 8.2., 8.3.,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обучающихся РАС вариант 1, вариант 2</a:t>
                      </a:r>
                      <a:endParaRPr lang="ru-RU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647589"/>
                  </a:ext>
                </a:extLst>
              </a:tr>
              <a:tr h="2554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625370"/>
                  </a:ext>
                </a:extLst>
              </a:tr>
              <a:tr h="552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61" marR="51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7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6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56176" y="1068312"/>
            <a:ext cx="2974920" cy="344464"/>
          </a:xfrm>
        </p:spPr>
        <p:txBody>
          <a:bodyPr>
            <a:normAutofit fontScale="70000" lnSpcReduction="20000"/>
          </a:bodyPr>
          <a:lstStyle/>
          <a:p>
            <a:pPr marL="109728" indent="0" algn="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 «Об образовании», ст.79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A3C2C5DC-3185-4341-9A7B-426A85E49090}"/>
              </a:ext>
            </a:extLst>
          </p:cNvPr>
          <p:cNvSpPr/>
          <p:nvPr/>
        </p:nvSpPr>
        <p:spPr>
          <a:xfrm>
            <a:off x="1403648" y="202332"/>
            <a:ext cx="5328592" cy="979896"/>
          </a:xfrm>
          <a:prstGeom prst="horizontalScroll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включают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C77B41A-EA9C-42D9-8672-E62D65CAA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865650"/>
              </p:ext>
            </p:extLst>
          </p:nvPr>
        </p:nvGraphicFramePr>
        <p:xfrm>
          <a:off x="107504" y="1296144"/>
          <a:ext cx="892899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01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багетная рамка 3">
            <a:extLst>
              <a:ext uri="{FF2B5EF4-FFF2-40B4-BE49-F238E27FC236}">
                <a16:creationId xmlns:a16="http://schemas.microsoft.com/office/drawing/2014/main" id="{B811F936-C6E5-4CA3-9B36-0E1B645A1415}"/>
              </a:ext>
            </a:extLst>
          </p:cNvPr>
          <p:cNvSpPr/>
          <p:nvPr/>
        </p:nvSpPr>
        <p:spPr>
          <a:xfrm>
            <a:off x="539552" y="116632"/>
            <a:ext cx="8280920" cy="1656184"/>
          </a:xfrm>
          <a:prstGeom prst="bevel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ребёнка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ТМПК с целью: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-своевременного выявления особенностей в физическом и (или) психическом развитии и (или) отклонений в поведении детей;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-получения рекомендаций по ППМС-помощи и организации обучения и воспитания;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-определения специальных условий организации ГИА; 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C13187F-4852-4C39-81A9-D60DA7F2A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262760"/>
              </p:ext>
            </p:extLst>
          </p:nvPr>
        </p:nvGraphicFramePr>
        <p:xfrm>
          <a:off x="611560" y="1412776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87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8" y="1358750"/>
            <a:ext cx="891864" cy="8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08" y="2282441"/>
            <a:ext cx="8048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65060" y="2222450"/>
            <a:ext cx="6618348" cy="9248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Обучающимся в специальных учебно-воспитательных учреждениях закрытого типа, а также в учреждениях, исполняющих наказание в виде лишения свободы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9" y="3326861"/>
            <a:ext cx="8048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7658" y="3505154"/>
            <a:ext cx="7095154" cy="10918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здоровья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3" y="4314034"/>
            <a:ext cx="8048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59860" y="4693776"/>
            <a:ext cx="7168513" cy="6620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Обучающимся, поменявшим социокультурные условия проживания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7" y="5448535"/>
            <a:ext cx="8048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27584" y="1749153"/>
            <a:ext cx="72008" cy="99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23627" y="2564904"/>
            <a:ext cx="123913" cy="170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91680" y="3505154"/>
            <a:ext cx="27250" cy="2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691680" y="4293925"/>
            <a:ext cx="27250" cy="143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285583" y="5144855"/>
            <a:ext cx="61957" cy="156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94135" y="5498639"/>
            <a:ext cx="7734238" cy="7547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Одарённым детям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216413" y="654426"/>
            <a:ext cx="7857606" cy="877179"/>
            <a:chOff x="523780" y="935147"/>
            <a:chExt cx="7857606" cy="87717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67667" y="935147"/>
              <a:ext cx="7513719" cy="810245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523780" y="1002081"/>
              <a:ext cx="7857606" cy="81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8865" tIns="40640" rIns="40640" bIns="40640" numCol="1" spcCol="1270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b="1" i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i="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Психолого-педагогическое сопровождение в ОО требуется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i="0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следующим категориям детей: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sz="1600" b="1" i="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889978" y="1531606"/>
            <a:ext cx="7168513" cy="5620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Обучающимся, имеющим ограничения жизнедеятельности и здоровья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4799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4824</TotalTime>
  <Words>2209</Words>
  <Application>Microsoft Office PowerPoint</Application>
  <PresentationFormat>Экран (4:3)</PresentationFormat>
  <Paragraphs>255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1_Легкий дым</vt:lpstr>
      <vt:lpstr>    «Взаимодействие территориальной психолого-медико-педагогической комиссии (ТПМПК) с образовательными организациями Городецкого муниципального округа.  Деятельность психолого-педагогического консилиума (ППк) образовательных организаций» </vt:lpstr>
      <vt:lpstr>Презентация PowerPoint</vt:lpstr>
      <vt:lpstr>Нормативно-правовая база, регламентирующая деятельность ПМПК и ППк ОО  по созданию специальных условий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преемственности при взаимодействии  ППк ОО с ТПМПК</vt:lpstr>
      <vt:lpstr>Презентация PowerPoint</vt:lpstr>
      <vt:lpstr>Психолого-педагогический консилиум НЕ МОЖЕТ рекомендовать: </vt:lpstr>
      <vt:lpstr>Алгоритм действий ППк ОО при направлении  обучающегося на ТПМПК</vt:lpstr>
      <vt:lpstr> Коллегиальное заключение ППк содержит:</vt:lpstr>
      <vt:lpstr>Рекомендации ППк ОО</vt:lpstr>
      <vt:lpstr>Рекомендации ППк ОО</vt:lpstr>
      <vt:lpstr>Рекомендации ППк</vt:lpstr>
      <vt:lpstr>Карта развития обучающегося</vt:lpstr>
      <vt:lpstr>Примерная тематика заседаний ППк</vt:lpstr>
      <vt:lpstr>Способы взаимодействия ППк и ТПМПК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«Взаимодействие ПМПК и ПМПк  в рамках реализации специальных образовательных условий детей с ОВЗ»</dc:title>
  <dc:creator>User</dc:creator>
  <cp:lastModifiedBy>Директор</cp:lastModifiedBy>
  <cp:revision>274</cp:revision>
  <cp:lastPrinted>2023-09-27T10:10:10Z</cp:lastPrinted>
  <dcterms:created xsi:type="dcterms:W3CDTF">2020-09-19T09:07:05Z</dcterms:created>
  <dcterms:modified xsi:type="dcterms:W3CDTF">2023-09-27T10:20:22Z</dcterms:modified>
</cp:coreProperties>
</file>